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Lilita One" charset="1" panose="02000000000000000000"/>
      <p:regular r:id="rId48"/>
    </p:embeddedFont>
    <p:embeddedFont>
      <p:font typeface="Poppins" charset="1" panose="00000500000000000000"/>
      <p:regular r:id="rId49"/>
    </p:embeddedFont>
    <p:embeddedFont>
      <p:font typeface="Poppins Bold" charset="1" panose="00000800000000000000"/>
      <p:regular r:id="rId50"/>
    </p:embeddedFont>
    <p:embeddedFont>
      <p:font typeface="Open Sans Bold" charset="1" panose="020B08060305040202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41084" y="2172730"/>
            <a:ext cx="14605832" cy="5639614"/>
            <a:chOff x="0" y="0"/>
            <a:chExt cx="7620000" cy="2942240"/>
          </a:xfrm>
        </p:grpSpPr>
        <p:sp>
          <p:nvSpPr>
            <p:cNvPr name="Freeform 4" id="4"/>
            <p:cNvSpPr/>
            <p:nvPr/>
          </p:nvSpPr>
          <p:spPr>
            <a:xfrm flipH="false" flipV="false" rot="0">
              <a:off x="0" y="0"/>
              <a:ext cx="7620000" cy="2939700"/>
            </a:xfrm>
            <a:custGeom>
              <a:avLst/>
              <a:gdLst/>
              <a:ahLst/>
              <a:cxnLst/>
              <a:rect r="r" b="b" t="t" l="l"/>
              <a:pathLst>
                <a:path h="2939700" w="7620000">
                  <a:moveTo>
                    <a:pt x="7620000" y="2081180"/>
                  </a:moveTo>
                  <a:lnTo>
                    <a:pt x="7620000" y="222250"/>
                  </a:lnTo>
                  <a:cubicBezTo>
                    <a:pt x="7620000" y="100330"/>
                    <a:pt x="7519670" y="0"/>
                    <a:pt x="7397750" y="0"/>
                  </a:cubicBezTo>
                  <a:lnTo>
                    <a:pt x="222250" y="0"/>
                  </a:lnTo>
                  <a:cubicBezTo>
                    <a:pt x="100330" y="0"/>
                    <a:pt x="0" y="100330"/>
                    <a:pt x="0" y="222250"/>
                  </a:cubicBezTo>
                  <a:lnTo>
                    <a:pt x="0" y="2079910"/>
                  </a:lnTo>
                  <a:cubicBezTo>
                    <a:pt x="0" y="2203100"/>
                    <a:pt x="100330" y="2302160"/>
                    <a:pt x="222250" y="2302160"/>
                  </a:cubicBezTo>
                  <a:lnTo>
                    <a:pt x="3547110" y="2302160"/>
                  </a:lnTo>
                  <a:lnTo>
                    <a:pt x="3808730" y="2939700"/>
                  </a:lnTo>
                  <a:lnTo>
                    <a:pt x="4070350" y="2302160"/>
                  </a:lnTo>
                  <a:lnTo>
                    <a:pt x="7395210" y="2302160"/>
                  </a:lnTo>
                  <a:cubicBezTo>
                    <a:pt x="7519670" y="2303430"/>
                    <a:pt x="7620000" y="2204370"/>
                    <a:pt x="7620000" y="2081180"/>
                  </a:cubicBezTo>
                  <a:close/>
                </a:path>
              </a:pathLst>
            </a:custGeom>
            <a:solidFill>
              <a:srgbClr val="497FB4"/>
            </a:solidFill>
          </p:spPr>
        </p:sp>
      </p:grpSp>
      <p:sp>
        <p:nvSpPr>
          <p:cNvPr name="TextBox 5" id="5"/>
          <p:cNvSpPr txBox="true"/>
          <p:nvPr/>
        </p:nvSpPr>
        <p:spPr>
          <a:xfrm rot="0">
            <a:off x="1841084" y="3502803"/>
            <a:ext cx="14605832" cy="2455709"/>
          </a:xfrm>
          <a:prstGeom prst="rect">
            <a:avLst/>
          </a:prstGeom>
        </p:spPr>
        <p:txBody>
          <a:bodyPr anchor="t" rtlCol="false" tIns="0" lIns="0" bIns="0" rIns="0">
            <a:spAutoFit/>
          </a:bodyPr>
          <a:lstStyle/>
          <a:p>
            <a:pPr algn="ctr">
              <a:lnSpc>
                <a:spcPts val="20045"/>
              </a:lnSpc>
              <a:spcBef>
                <a:spcPct val="0"/>
              </a:spcBef>
            </a:pPr>
            <a:r>
              <a:rPr lang="en-US" sz="14318">
                <a:solidFill>
                  <a:srgbClr val="FFFFFF"/>
                </a:solidFill>
                <a:latin typeface="Lilita One"/>
                <a:ea typeface="Lilita One"/>
                <a:cs typeface="Lilita One"/>
                <a:sym typeface="Lilita One"/>
              </a:rPr>
              <a:t>BLA BLA BLA BLA</a:t>
            </a:r>
          </a:p>
        </p:txBody>
      </p:sp>
      <p:sp>
        <p:nvSpPr>
          <p:cNvPr name="TextBox 6" id="6"/>
          <p:cNvSpPr txBox="true"/>
          <p:nvPr/>
        </p:nvSpPr>
        <p:spPr>
          <a:xfrm rot="0">
            <a:off x="6044912" y="2708708"/>
            <a:ext cx="6198175" cy="1173471"/>
          </a:xfrm>
          <a:prstGeom prst="rect">
            <a:avLst/>
          </a:prstGeom>
        </p:spPr>
        <p:txBody>
          <a:bodyPr anchor="t" rtlCol="false" tIns="0" lIns="0" bIns="0" rIns="0">
            <a:spAutoFit/>
          </a:bodyPr>
          <a:lstStyle/>
          <a:p>
            <a:pPr algn="ctr">
              <a:lnSpc>
                <a:spcPts val="9566"/>
              </a:lnSpc>
              <a:spcBef>
                <a:spcPct val="0"/>
              </a:spcBef>
            </a:pPr>
            <a:r>
              <a:rPr lang="en-US" sz="6833">
                <a:solidFill>
                  <a:srgbClr val="FFFFFF"/>
                </a:solidFill>
                <a:latin typeface="Lilita One"/>
                <a:ea typeface="Lilita One"/>
                <a:cs typeface="Lilita One"/>
                <a:sym typeface="Lilita One"/>
              </a:rPr>
              <a:t>LET'S LEARN</a:t>
            </a:r>
          </a:p>
        </p:txBody>
      </p:sp>
      <p:sp>
        <p:nvSpPr>
          <p:cNvPr name="AutoShape 7" id="7"/>
          <p:cNvSpPr/>
          <p:nvPr/>
        </p:nvSpPr>
        <p:spPr>
          <a:xfrm rot="0">
            <a:off x="3065884" y="3314494"/>
            <a:ext cx="3195240" cy="0"/>
          </a:xfrm>
          <a:prstGeom prst="line">
            <a:avLst/>
          </a:prstGeom>
          <a:ln cap="rnd" w="47625">
            <a:solidFill>
              <a:srgbClr val="FFFFFF"/>
            </a:solidFill>
            <a:prstDash val="sysDot"/>
            <a:headEnd type="none" len="sm" w="sm"/>
            <a:tailEnd type="none" len="sm" w="sm"/>
          </a:ln>
        </p:spPr>
      </p:sp>
      <p:sp>
        <p:nvSpPr>
          <p:cNvPr name="AutoShape 8" id="8"/>
          <p:cNvSpPr/>
          <p:nvPr/>
        </p:nvSpPr>
        <p:spPr>
          <a:xfrm rot="0">
            <a:off x="12026876" y="3314494"/>
            <a:ext cx="3195240" cy="0"/>
          </a:xfrm>
          <a:prstGeom prst="line">
            <a:avLst/>
          </a:prstGeom>
          <a:ln cap="rnd" w="47625">
            <a:solidFill>
              <a:srgbClr val="FFFFFF"/>
            </a:solidFill>
            <a:prstDash val="sysDot"/>
            <a:headEnd type="none" len="sm" w="sm"/>
            <a:tailEnd type="none" len="sm" w="sm"/>
          </a:ln>
        </p:spPr>
      </p:sp>
      <p:sp>
        <p:nvSpPr>
          <p:cNvPr name="TextBox 9" id="9"/>
          <p:cNvSpPr txBox="true"/>
          <p:nvPr/>
        </p:nvSpPr>
        <p:spPr>
          <a:xfrm rot="0">
            <a:off x="4183898" y="8261984"/>
            <a:ext cx="9920204" cy="424816"/>
          </a:xfrm>
          <a:prstGeom prst="rect">
            <a:avLst/>
          </a:prstGeom>
        </p:spPr>
        <p:txBody>
          <a:bodyPr anchor="t" rtlCol="false" tIns="0" lIns="0" bIns="0" rIns="0">
            <a:spAutoFit/>
          </a:bodyPr>
          <a:lstStyle/>
          <a:p>
            <a:pPr algn="ctr">
              <a:lnSpc>
                <a:spcPts val="3359"/>
              </a:lnSpc>
              <a:spcBef>
                <a:spcPct val="0"/>
              </a:spcBef>
            </a:pPr>
            <a:r>
              <a:rPr lang="en-US" sz="2399" spc="1192">
                <a:solidFill>
                  <a:srgbClr val="171616"/>
                </a:solidFill>
                <a:latin typeface="Poppins"/>
                <a:ea typeface="Poppins"/>
                <a:cs typeface="Poppins"/>
                <a:sym typeface="Poppin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0" t="0" r="0" b="-31525"/>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38888" t="0" r="-38888"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0" t="-435" r="0" b="-435"/>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Mécanique</a:t>
            </a:r>
          </a:p>
        </p:txBody>
      </p:sp>
      <p:sp>
        <p:nvSpPr>
          <p:cNvPr name="TextBox 19" id="19"/>
          <p:cNvSpPr txBox="true"/>
          <p:nvPr/>
        </p:nvSpPr>
        <p:spPr>
          <a:xfrm rot="0">
            <a:off x="3056576" y="8468585"/>
            <a:ext cx="2711153"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dy</a:t>
            </a:r>
            <a:r>
              <a:rPr lang="en-US" b="true" sz="3000">
                <a:solidFill>
                  <a:srgbClr val="FFFFFF"/>
                </a:solidFill>
                <a:latin typeface="Open Sans Bold"/>
                <a:ea typeface="Open Sans Bold"/>
                <a:cs typeface="Open Sans Bold"/>
                <a:sym typeface="Open Sans Bold"/>
              </a:rPr>
              <a:t>namomètre</a:t>
            </a:r>
          </a:p>
        </p:txBody>
      </p:sp>
      <p:sp>
        <p:nvSpPr>
          <p:cNvPr name="TextBox 20" id="20"/>
          <p:cNvSpPr txBox="true"/>
          <p:nvPr/>
        </p:nvSpPr>
        <p:spPr>
          <a:xfrm rot="0">
            <a:off x="8492896" y="8468585"/>
            <a:ext cx="1619151"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Ressort</a:t>
            </a:r>
            <a:r>
              <a:rPr lang="en-US" b="true" sz="3000">
                <a:solidFill>
                  <a:srgbClr val="FFFFFF"/>
                </a:solidFill>
                <a:latin typeface="Open Sans Bold"/>
                <a:ea typeface="Open Sans Bold"/>
                <a:cs typeface="Open Sans Bold"/>
                <a:sym typeface="Open Sans Bold"/>
              </a:rPr>
              <a:t>s</a:t>
            </a:r>
          </a:p>
        </p:txBody>
      </p:sp>
      <p:sp>
        <p:nvSpPr>
          <p:cNvPr name="TextBox 21" id="21"/>
          <p:cNvSpPr txBox="true"/>
          <p:nvPr/>
        </p:nvSpPr>
        <p:spPr>
          <a:xfrm rot="0">
            <a:off x="12928642" y="8365490"/>
            <a:ext cx="2532956"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seringue </a:t>
            </a:r>
            <a:r>
              <a:rPr lang="en-US" b="true" sz="3000">
                <a:solidFill>
                  <a:srgbClr val="FFFFFF"/>
                </a:solidFill>
                <a:latin typeface="Open Sans Bold"/>
                <a:ea typeface="Open Sans Bold"/>
                <a:cs typeface="Open Sans Bold"/>
                <a:sym typeface="Open Sans Bold"/>
              </a:rPr>
              <a:t>et </a:t>
            </a:r>
          </a:p>
          <a:p>
            <a:pPr algn="ctr">
              <a:lnSpc>
                <a:spcPts val="3030"/>
              </a:lnSpc>
            </a:pPr>
            <a:r>
              <a:rPr lang="en-US" b="true" sz="3000">
                <a:solidFill>
                  <a:srgbClr val="FFFFFF"/>
                </a:solidFill>
                <a:latin typeface="Open Sans Bold"/>
                <a:ea typeface="Open Sans Bold"/>
                <a:cs typeface="Open Sans Bold"/>
                <a:sym typeface="Open Sans Bold"/>
              </a:rPr>
              <a:t>pressiomètre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3994" t="0" r="-3994"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16476" t="0" r="-20981"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6336" t="0" r="-6336"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Optique</a:t>
            </a:r>
          </a:p>
        </p:txBody>
      </p:sp>
      <p:sp>
        <p:nvSpPr>
          <p:cNvPr name="TextBox 19" id="19"/>
          <p:cNvSpPr txBox="true"/>
          <p:nvPr/>
        </p:nvSpPr>
        <p:spPr>
          <a:xfrm rot="0">
            <a:off x="3602428" y="8468585"/>
            <a:ext cx="1619449"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Le</a:t>
            </a:r>
            <a:r>
              <a:rPr lang="en-US" b="true" sz="3000">
                <a:solidFill>
                  <a:srgbClr val="FFFFFF"/>
                </a:solidFill>
                <a:latin typeface="Open Sans Bold"/>
                <a:ea typeface="Open Sans Bold"/>
                <a:cs typeface="Open Sans Bold"/>
                <a:sym typeface="Open Sans Bold"/>
              </a:rPr>
              <a:t>ntilles</a:t>
            </a:r>
          </a:p>
        </p:txBody>
      </p:sp>
      <p:sp>
        <p:nvSpPr>
          <p:cNvPr name="TextBox 20" id="20"/>
          <p:cNvSpPr txBox="true"/>
          <p:nvPr/>
        </p:nvSpPr>
        <p:spPr>
          <a:xfrm rot="0">
            <a:off x="8643907" y="8468585"/>
            <a:ext cx="1317129"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Pri</a:t>
            </a:r>
            <a:r>
              <a:rPr lang="en-US" b="true" sz="3000">
                <a:solidFill>
                  <a:srgbClr val="FFFFFF"/>
                </a:solidFill>
                <a:latin typeface="Open Sans Bold"/>
                <a:ea typeface="Open Sans Bold"/>
                <a:cs typeface="Open Sans Bold"/>
                <a:sym typeface="Open Sans Bold"/>
              </a:rPr>
              <a:t>sme</a:t>
            </a:r>
          </a:p>
        </p:txBody>
      </p:sp>
      <p:sp>
        <p:nvSpPr>
          <p:cNvPr name="TextBox 21" id="21"/>
          <p:cNvSpPr txBox="true"/>
          <p:nvPr/>
        </p:nvSpPr>
        <p:spPr>
          <a:xfrm rot="0">
            <a:off x="13513537" y="8468585"/>
            <a:ext cx="1363167"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Mi</a:t>
            </a:r>
            <a:r>
              <a:rPr lang="en-US" b="true" sz="3000">
                <a:solidFill>
                  <a:srgbClr val="FFFFFF"/>
                </a:solidFill>
                <a:latin typeface="Open Sans Bold"/>
                <a:ea typeface="Open Sans Bold"/>
                <a:cs typeface="Open Sans Bold"/>
                <a:sym typeface="Open Sans Bold"/>
              </a:rPr>
              <a:t>roirs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0" t="0" r="0"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13897" t="0" r="-13897"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0" t="0" r="-64864"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Optique</a:t>
            </a:r>
          </a:p>
        </p:txBody>
      </p:sp>
      <p:sp>
        <p:nvSpPr>
          <p:cNvPr name="TextBox 19" id="19"/>
          <p:cNvSpPr txBox="true"/>
          <p:nvPr/>
        </p:nvSpPr>
        <p:spPr>
          <a:xfrm rot="0">
            <a:off x="3158821" y="8468585"/>
            <a:ext cx="2506663"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Ba</a:t>
            </a:r>
            <a:r>
              <a:rPr lang="en-US" b="true" sz="3000">
                <a:solidFill>
                  <a:srgbClr val="FFFFFF"/>
                </a:solidFill>
                <a:latin typeface="Open Sans Bold"/>
                <a:ea typeface="Open Sans Bold"/>
                <a:cs typeface="Open Sans Bold"/>
                <a:sym typeface="Open Sans Bold"/>
              </a:rPr>
              <a:t>nc optique</a:t>
            </a:r>
          </a:p>
        </p:txBody>
      </p:sp>
      <p:sp>
        <p:nvSpPr>
          <p:cNvPr name="TextBox 20" id="20"/>
          <p:cNvSpPr txBox="true"/>
          <p:nvPr/>
        </p:nvSpPr>
        <p:spPr>
          <a:xfrm rot="0">
            <a:off x="8318221" y="8316185"/>
            <a:ext cx="1968500"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Di</a:t>
            </a:r>
            <a:r>
              <a:rPr lang="en-US" b="true" sz="3000">
                <a:solidFill>
                  <a:srgbClr val="FFFFFF"/>
                </a:solidFill>
                <a:latin typeface="Open Sans Bold"/>
                <a:ea typeface="Open Sans Bold"/>
                <a:cs typeface="Open Sans Bold"/>
                <a:sym typeface="Open Sans Bold"/>
              </a:rPr>
              <a:t>sque de </a:t>
            </a:r>
          </a:p>
          <a:p>
            <a:pPr algn="ctr">
              <a:lnSpc>
                <a:spcPts val="3030"/>
              </a:lnSpc>
            </a:pPr>
            <a:r>
              <a:rPr lang="en-US" b="true" sz="3000">
                <a:solidFill>
                  <a:srgbClr val="FFFFFF"/>
                </a:solidFill>
                <a:latin typeface="Open Sans Bold"/>
                <a:ea typeface="Open Sans Bold"/>
                <a:cs typeface="Open Sans Bold"/>
                <a:sym typeface="Open Sans Bold"/>
              </a:rPr>
              <a:t>Newton</a:t>
            </a:r>
          </a:p>
        </p:txBody>
      </p:sp>
      <p:sp>
        <p:nvSpPr>
          <p:cNvPr name="TextBox 21" id="21"/>
          <p:cNvSpPr txBox="true"/>
          <p:nvPr/>
        </p:nvSpPr>
        <p:spPr>
          <a:xfrm rot="0">
            <a:off x="13196384" y="8354285"/>
            <a:ext cx="1997472"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Sou</a:t>
            </a:r>
            <a:r>
              <a:rPr lang="en-US" b="true" sz="3000">
                <a:solidFill>
                  <a:srgbClr val="FFFFFF"/>
                </a:solidFill>
                <a:latin typeface="Open Sans Bold"/>
                <a:ea typeface="Open Sans Bold"/>
                <a:cs typeface="Open Sans Bold"/>
                <a:sym typeface="Open Sans Bold"/>
              </a:rPr>
              <a:t>rce </a:t>
            </a:r>
          </a:p>
          <a:p>
            <a:pPr algn="ctr">
              <a:lnSpc>
                <a:spcPts val="3030"/>
              </a:lnSpc>
            </a:pPr>
            <a:r>
              <a:rPr lang="en-US" b="true" sz="3000">
                <a:solidFill>
                  <a:srgbClr val="FFFFFF"/>
                </a:solidFill>
                <a:latin typeface="Open Sans Bold"/>
                <a:ea typeface="Open Sans Bold"/>
                <a:cs typeface="Open Sans Bold"/>
                <a:sym typeface="Open Sans Bold"/>
              </a:rPr>
              <a:t>lumineuse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25177" t="0" r="-25177"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12388" t="-6757" r="-7883" b="-13515"/>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7142" t="0" r="-7142"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Electricité</a:t>
            </a:r>
          </a:p>
        </p:txBody>
      </p:sp>
      <p:sp>
        <p:nvSpPr>
          <p:cNvPr name="TextBox 19" id="19"/>
          <p:cNvSpPr txBox="true"/>
          <p:nvPr/>
        </p:nvSpPr>
        <p:spPr>
          <a:xfrm rot="0">
            <a:off x="4063696" y="8468585"/>
            <a:ext cx="696913"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P</a:t>
            </a:r>
            <a:r>
              <a:rPr lang="en-US" b="true" sz="3000">
                <a:solidFill>
                  <a:srgbClr val="FFFFFF"/>
                </a:solidFill>
                <a:latin typeface="Open Sans Bold"/>
                <a:ea typeface="Open Sans Bold"/>
                <a:cs typeface="Open Sans Bold"/>
                <a:sym typeface="Open Sans Bold"/>
              </a:rPr>
              <a:t>ile</a:t>
            </a:r>
          </a:p>
        </p:txBody>
      </p:sp>
      <p:sp>
        <p:nvSpPr>
          <p:cNvPr name="TextBox 20" id="20"/>
          <p:cNvSpPr txBox="true"/>
          <p:nvPr/>
        </p:nvSpPr>
        <p:spPr>
          <a:xfrm rot="0">
            <a:off x="8400077" y="8316185"/>
            <a:ext cx="1804789"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Ampo</a:t>
            </a:r>
            <a:r>
              <a:rPr lang="en-US" b="true" sz="3000">
                <a:solidFill>
                  <a:srgbClr val="FFFFFF"/>
                </a:solidFill>
                <a:latin typeface="Open Sans Bold"/>
                <a:ea typeface="Open Sans Bold"/>
                <a:cs typeface="Open Sans Bold"/>
                <a:sym typeface="Open Sans Bold"/>
              </a:rPr>
              <a:t>ule </a:t>
            </a:r>
          </a:p>
          <a:p>
            <a:pPr algn="ctr">
              <a:lnSpc>
                <a:spcPts val="3030"/>
              </a:lnSpc>
            </a:pPr>
            <a:r>
              <a:rPr lang="en-US" b="true" sz="3000">
                <a:solidFill>
                  <a:srgbClr val="FFFFFF"/>
                </a:solidFill>
                <a:latin typeface="Open Sans Bold"/>
                <a:ea typeface="Open Sans Bold"/>
                <a:cs typeface="Open Sans Bold"/>
                <a:sym typeface="Open Sans Bold"/>
              </a:rPr>
              <a:t>(lampe)</a:t>
            </a:r>
          </a:p>
        </p:txBody>
      </p:sp>
      <p:sp>
        <p:nvSpPr>
          <p:cNvPr name="TextBox 21" id="21"/>
          <p:cNvSpPr txBox="true"/>
          <p:nvPr/>
        </p:nvSpPr>
        <p:spPr>
          <a:xfrm rot="0">
            <a:off x="12985892" y="8468585"/>
            <a:ext cx="2418457"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Inter</a:t>
            </a:r>
            <a:r>
              <a:rPr lang="en-US" b="true" sz="3000">
                <a:solidFill>
                  <a:srgbClr val="FFFFFF"/>
                </a:solidFill>
                <a:latin typeface="Open Sans Bold"/>
                <a:ea typeface="Open Sans Bold"/>
                <a:cs typeface="Open Sans Bold"/>
                <a:sym typeface="Open Sans Bold"/>
              </a:rPr>
              <a:t>rupteur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23529" t="0" r="-23529"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0" t="0" r="0"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0" t="0" r="0"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Electricité</a:t>
            </a:r>
          </a:p>
        </p:txBody>
      </p:sp>
      <p:sp>
        <p:nvSpPr>
          <p:cNvPr name="TextBox 19" id="19"/>
          <p:cNvSpPr txBox="true"/>
          <p:nvPr/>
        </p:nvSpPr>
        <p:spPr>
          <a:xfrm rot="0">
            <a:off x="2774299" y="8468585"/>
            <a:ext cx="3275707"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Fils</a:t>
            </a:r>
            <a:r>
              <a:rPr lang="en-US" b="true" sz="3000">
                <a:solidFill>
                  <a:srgbClr val="FFFFFF"/>
                </a:solidFill>
                <a:latin typeface="Open Sans Bold"/>
                <a:ea typeface="Open Sans Bold"/>
                <a:cs typeface="Open Sans Bold"/>
                <a:sym typeface="Open Sans Bold"/>
              </a:rPr>
              <a:t> de connexion</a:t>
            </a:r>
          </a:p>
        </p:txBody>
      </p:sp>
      <p:sp>
        <p:nvSpPr>
          <p:cNvPr name="TextBox 20" id="20"/>
          <p:cNvSpPr txBox="true"/>
          <p:nvPr/>
        </p:nvSpPr>
        <p:spPr>
          <a:xfrm rot="0">
            <a:off x="8233637" y="8316185"/>
            <a:ext cx="2137668"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Rési</a:t>
            </a:r>
            <a:r>
              <a:rPr lang="en-US" b="true" sz="3000">
                <a:solidFill>
                  <a:srgbClr val="FFFFFF"/>
                </a:solidFill>
                <a:latin typeface="Open Sans Bold"/>
                <a:ea typeface="Open Sans Bold"/>
                <a:cs typeface="Open Sans Bold"/>
                <a:sym typeface="Open Sans Bold"/>
              </a:rPr>
              <a:t>stance </a:t>
            </a:r>
          </a:p>
          <a:p>
            <a:pPr algn="ctr">
              <a:lnSpc>
                <a:spcPts val="3030"/>
              </a:lnSpc>
            </a:pPr>
            <a:r>
              <a:rPr lang="en-US" b="true" sz="3000">
                <a:solidFill>
                  <a:srgbClr val="FFFFFF"/>
                </a:solidFill>
                <a:latin typeface="Open Sans Bold"/>
                <a:ea typeface="Open Sans Bold"/>
                <a:cs typeface="Open Sans Bold"/>
                <a:sym typeface="Open Sans Bold"/>
              </a:rPr>
              <a:t>électrique</a:t>
            </a:r>
          </a:p>
        </p:txBody>
      </p:sp>
      <p:sp>
        <p:nvSpPr>
          <p:cNvPr name="TextBox 21" id="21"/>
          <p:cNvSpPr txBox="true"/>
          <p:nvPr/>
        </p:nvSpPr>
        <p:spPr>
          <a:xfrm rot="0">
            <a:off x="13109965" y="8468585"/>
            <a:ext cx="2170311"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Mu</a:t>
            </a:r>
            <a:r>
              <a:rPr lang="en-US" b="true" sz="3000">
                <a:solidFill>
                  <a:srgbClr val="FFFFFF"/>
                </a:solidFill>
                <a:latin typeface="Open Sans Bold"/>
                <a:ea typeface="Open Sans Bold"/>
                <a:cs typeface="Open Sans Bold"/>
                <a:sym typeface="Open Sans Bold"/>
              </a:rPr>
              <a:t>ltimètre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0" t="0" r="0"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13897" t="0" r="-13897"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0" t="0" r="0"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chimie</a:t>
            </a:r>
          </a:p>
        </p:txBody>
      </p:sp>
      <p:sp>
        <p:nvSpPr>
          <p:cNvPr name="TextBox 19" id="19"/>
          <p:cNvSpPr txBox="true"/>
          <p:nvPr/>
        </p:nvSpPr>
        <p:spPr>
          <a:xfrm rot="0">
            <a:off x="3159664" y="8468585"/>
            <a:ext cx="2504976"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Tube à essa</a:t>
            </a:r>
            <a:r>
              <a:rPr lang="en-US" b="true" sz="3000">
                <a:solidFill>
                  <a:srgbClr val="FFFFFF"/>
                </a:solidFill>
                <a:latin typeface="Open Sans Bold"/>
                <a:ea typeface="Open Sans Bold"/>
                <a:cs typeface="Open Sans Bold"/>
                <a:sym typeface="Open Sans Bold"/>
              </a:rPr>
              <a:t>is</a:t>
            </a:r>
          </a:p>
        </p:txBody>
      </p:sp>
      <p:sp>
        <p:nvSpPr>
          <p:cNvPr name="TextBox 20" id="20"/>
          <p:cNvSpPr txBox="true"/>
          <p:nvPr/>
        </p:nvSpPr>
        <p:spPr>
          <a:xfrm rot="0">
            <a:off x="8639690" y="8468585"/>
            <a:ext cx="1325563"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Béch</a:t>
            </a:r>
            <a:r>
              <a:rPr lang="en-US" b="true" sz="3000">
                <a:solidFill>
                  <a:srgbClr val="FFFFFF"/>
                </a:solidFill>
                <a:latin typeface="Open Sans Bold"/>
                <a:ea typeface="Open Sans Bold"/>
                <a:cs typeface="Open Sans Bold"/>
                <a:sym typeface="Open Sans Bold"/>
              </a:rPr>
              <a:t>er</a:t>
            </a:r>
          </a:p>
        </p:txBody>
      </p:sp>
      <p:sp>
        <p:nvSpPr>
          <p:cNvPr name="TextBox 21" id="21"/>
          <p:cNvSpPr txBox="true"/>
          <p:nvPr/>
        </p:nvSpPr>
        <p:spPr>
          <a:xfrm rot="0">
            <a:off x="13099001" y="8468585"/>
            <a:ext cx="2192238" cy="396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E</a:t>
            </a:r>
            <a:r>
              <a:rPr lang="en-US" b="true" sz="3000">
                <a:solidFill>
                  <a:srgbClr val="FFFFFF"/>
                </a:solidFill>
                <a:latin typeface="Open Sans Bold"/>
                <a:ea typeface="Open Sans Bold"/>
                <a:cs typeface="Open Sans Bold"/>
                <a:sym typeface="Open Sans Bold"/>
              </a:rPr>
              <a:t>rlenmeyer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13897" t="0" r="-13897"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0" t="0" r="0"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41463" t="0" r="-41463"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chimie</a:t>
            </a:r>
          </a:p>
        </p:txBody>
      </p:sp>
      <p:sp>
        <p:nvSpPr>
          <p:cNvPr name="TextBox 19" id="19"/>
          <p:cNvSpPr txBox="true"/>
          <p:nvPr/>
        </p:nvSpPr>
        <p:spPr>
          <a:xfrm rot="0">
            <a:off x="3306855" y="8373335"/>
            <a:ext cx="2210594"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Eprouvette </a:t>
            </a:r>
          </a:p>
          <a:p>
            <a:pPr algn="ctr">
              <a:lnSpc>
                <a:spcPts val="3030"/>
              </a:lnSpc>
            </a:pPr>
            <a:r>
              <a:rPr lang="en-US" sz="3000" b="true">
                <a:solidFill>
                  <a:srgbClr val="FFFFFF"/>
                </a:solidFill>
                <a:latin typeface="Open Sans Bold"/>
                <a:ea typeface="Open Sans Bold"/>
                <a:cs typeface="Open Sans Bold"/>
                <a:sym typeface="Open Sans Bold"/>
              </a:rPr>
              <a:t>gr</a:t>
            </a:r>
            <a:r>
              <a:rPr lang="en-US" b="true" sz="3000">
                <a:solidFill>
                  <a:srgbClr val="FFFFFF"/>
                </a:solidFill>
                <a:latin typeface="Open Sans Bold"/>
                <a:ea typeface="Open Sans Bold"/>
                <a:cs typeface="Open Sans Bold"/>
                <a:sym typeface="Open Sans Bold"/>
              </a:rPr>
              <a:t>aduée</a:t>
            </a:r>
          </a:p>
        </p:txBody>
      </p:sp>
      <p:sp>
        <p:nvSpPr>
          <p:cNvPr name="TextBox 20" id="20"/>
          <p:cNvSpPr txBox="true"/>
          <p:nvPr/>
        </p:nvSpPr>
        <p:spPr>
          <a:xfrm rot="0">
            <a:off x="8671341" y="8316185"/>
            <a:ext cx="1262261"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Fiol</a:t>
            </a:r>
            <a:r>
              <a:rPr lang="en-US" b="true" sz="3000">
                <a:solidFill>
                  <a:srgbClr val="FFFFFF"/>
                </a:solidFill>
                <a:latin typeface="Open Sans Bold"/>
                <a:ea typeface="Open Sans Bold"/>
                <a:cs typeface="Open Sans Bold"/>
                <a:sym typeface="Open Sans Bold"/>
              </a:rPr>
              <a:t>e </a:t>
            </a:r>
          </a:p>
          <a:p>
            <a:pPr algn="ctr">
              <a:lnSpc>
                <a:spcPts val="3030"/>
              </a:lnSpc>
            </a:pPr>
            <a:r>
              <a:rPr lang="en-US" b="true" sz="3000">
                <a:solidFill>
                  <a:srgbClr val="FFFFFF"/>
                </a:solidFill>
                <a:latin typeface="Open Sans Bold"/>
                <a:ea typeface="Open Sans Bold"/>
                <a:cs typeface="Open Sans Bold"/>
                <a:sym typeface="Open Sans Bold"/>
              </a:rPr>
              <a:t>jaugée</a:t>
            </a:r>
          </a:p>
        </p:txBody>
      </p:sp>
      <p:sp>
        <p:nvSpPr>
          <p:cNvPr name="TextBox 21" id="21"/>
          <p:cNvSpPr txBox="true"/>
          <p:nvPr/>
        </p:nvSpPr>
        <p:spPr>
          <a:xfrm rot="0">
            <a:off x="13456784" y="8354285"/>
            <a:ext cx="1476673"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Pipett</a:t>
            </a:r>
            <a:r>
              <a:rPr lang="en-US" b="true" sz="3000">
                <a:solidFill>
                  <a:srgbClr val="FFFFFF"/>
                </a:solidFill>
                <a:latin typeface="Open Sans Bold"/>
                <a:ea typeface="Open Sans Bold"/>
                <a:cs typeface="Open Sans Bold"/>
                <a:sym typeface="Open Sans Bold"/>
              </a:rPr>
              <a:t>e </a:t>
            </a:r>
          </a:p>
          <a:p>
            <a:pPr algn="ctr">
              <a:lnSpc>
                <a:spcPts val="3030"/>
              </a:lnSpc>
            </a:pPr>
            <a:r>
              <a:rPr lang="en-US" b="true" sz="3000">
                <a:solidFill>
                  <a:srgbClr val="FFFFFF"/>
                </a:solidFill>
                <a:latin typeface="Open Sans Bold"/>
                <a:ea typeface="Open Sans Bold"/>
                <a:cs typeface="Open Sans Bold"/>
                <a:sym typeface="Open Sans Bold"/>
              </a:rPr>
              <a:t>jaugée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021769" y="1251795"/>
            <a:ext cx="10244463" cy="1268886"/>
          </a:xfrm>
          <a:prstGeom prst="rect">
            <a:avLst/>
          </a:prstGeom>
        </p:spPr>
        <p:txBody>
          <a:bodyPr anchor="t" rtlCol="false" tIns="0" lIns="0" bIns="0" rIns="0">
            <a:spAutoFit/>
          </a:bodyPr>
          <a:lstStyle/>
          <a:p>
            <a:pPr algn="ctr">
              <a:lnSpc>
                <a:spcPts val="10386"/>
              </a:lnSpc>
              <a:spcBef>
                <a:spcPct val="0"/>
              </a:spcBef>
            </a:pPr>
            <a:r>
              <a:rPr lang="en-US" sz="7418">
                <a:solidFill>
                  <a:srgbClr val="497FB4"/>
                </a:solidFill>
                <a:latin typeface="Lilita One"/>
                <a:ea typeface="Lilita One"/>
                <a:cs typeface="Lilita One"/>
                <a:sym typeface="Lilita One"/>
              </a:rPr>
              <a:t>LESSON SUMMARY</a:t>
            </a:r>
          </a:p>
        </p:txBody>
      </p:sp>
      <p:sp>
        <p:nvSpPr>
          <p:cNvPr name="TextBox 4" id="4"/>
          <p:cNvSpPr txBox="true"/>
          <p:nvPr/>
        </p:nvSpPr>
        <p:spPr>
          <a:xfrm rot="0">
            <a:off x="12677013" y="4298315"/>
            <a:ext cx="3301446" cy="1388110"/>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5" id="5"/>
          <p:cNvSpPr txBox="true"/>
          <p:nvPr/>
        </p:nvSpPr>
        <p:spPr>
          <a:xfrm rot="0">
            <a:off x="12677013" y="3543992"/>
            <a:ext cx="3301446" cy="424816"/>
          </a:xfrm>
          <a:prstGeom prst="rect">
            <a:avLst/>
          </a:prstGeom>
        </p:spPr>
        <p:txBody>
          <a:bodyPr anchor="t" rtlCol="false" tIns="0" lIns="0" bIns="0" rIns="0">
            <a:spAutoFit/>
          </a:bodyPr>
          <a:lstStyle/>
          <a:p>
            <a:pPr algn="l">
              <a:lnSpc>
                <a:spcPts val="3359"/>
              </a:lnSpc>
              <a:spcBef>
                <a:spcPct val="0"/>
              </a:spcBef>
            </a:pPr>
            <a:r>
              <a:rPr lang="en-US" b="true" sz="2399">
                <a:solidFill>
                  <a:srgbClr val="497FB4"/>
                </a:solidFill>
                <a:latin typeface="Poppins Bold"/>
                <a:ea typeface="Poppins Bold"/>
                <a:cs typeface="Poppins Bold"/>
                <a:sym typeface="Poppins Bold"/>
              </a:rPr>
              <a:t>Summary 02</a:t>
            </a:r>
          </a:p>
        </p:txBody>
      </p:sp>
      <p:sp>
        <p:nvSpPr>
          <p:cNvPr name="TextBox 6" id="6"/>
          <p:cNvSpPr txBox="true"/>
          <p:nvPr/>
        </p:nvSpPr>
        <p:spPr>
          <a:xfrm rot="0">
            <a:off x="13398777" y="7463790"/>
            <a:ext cx="3301446" cy="1388110"/>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7" id="7"/>
          <p:cNvSpPr txBox="true"/>
          <p:nvPr/>
        </p:nvSpPr>
        <p:spPr>
          <a:xfrm rot="0">
            <a:off x="13398777" y="6709467"/>
            <a:ext cx="3301446" cy="424816"/>
          </a:xfrm>
          <a:prstGeom prst="rect">
            <a:avLst/>
          </a:prstGeom>
        </p:spPr>
        <p:txBody>
          <a:bodyPr anchor="t" rtlCol="false" tIns="0" lIns="0" bIns="0" rIns="0">
            <a:spAutoFit/>
          </a:bodyPr>
          <a:lstStyle/>
          <a:p>
            <a:pPr algn="l">
              <a:lnSpc>
                <a:spcPts val="3359"/>
              </a:lnSpc>
              <a:spcBef>
                <a:spcPct val="0"/>
              </a:spcBef>
            </a:pPr>
            <a:r>
              <a:rPr lang="en-US" b="true" sz="2399">
                <a:solidFill>
                  <a:srgbClr val="497FB4"/>
                </a:solidFill>
                <a:latin typeface="Poppins Bold"/>
                <a:ea typeface="Poppins Bold"/>
                <a:cs typeface="Poppins Bold"/>
                <a:sym typeface="Poppins Bold"/>
              </a:rPr>
              <a:t>Summary 04</a:t>
            </a:r>
          </a:p>
        </p:txBody>
      </p:sp>
      <p:sp>
        <p:nvSpPr>
          <p:cNvPr name="TextBox 8" id="8"/>
          <p:cNvSpPr txBox="true"/>
          <p:nvPr/>
        </p:nvSpPr>
        <p:spPr>
          <a:xfrm rot="0">
            <a:off x="2309541" y="4298315"/>
            <a:ext cx="3301446" cy="1388110"/>
          </a:xfrm>
          <a:prstGeom prst="rect">
            <a:avLst/>
          </a:prstGeom>
        </p:spPr>
        <p:txBody>
          <a:bodyPr anchor="t" rtlCol="false" tIns="0" lIns="0" bIns="0" rIns="0">
            <a:spAutoFit/>
          </a:bodyPr>
          <a:lstStyle/>
          <a:p>
            <a:pPr algn="r">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9" id="9"/>
          <p:cNvSpPr txBox="true"/>
          <p:nvPr/>
        </p:nvSpPr>
        <p:spPr>
          <a:xfrm rot="0">
            <a:off x="2309541" y="3543992"/>
            <a:ext cx="3301446" cy="424816"/>
          </a:xfrm>
          <a:prstGeom prst="rect">
            <a:avLst/>
          </a:prstGeom>
        </p:spPr>
        <p:txBody>
          <a:bodyPr anchor="t" rtlCol="false" tIns="0" lIns="0" bIns="0" rIns="0">
            <a:spAutoFit/>
          </a:bodyPr>
          <a:lstStyle/>
          <a:p>
            <a:pPr algn="r">
              <a:lnSpc>
                <a:spcPts val="3359"/>
              </a:lnSpc>
              <a:spcBef>
                <a:spcPct val="0"/>
              </a:spcBef>
            </a:pPr>
            <a:r>
              <a:rPr lang="en-US" b="true" sz="2399">
                <a:solidFill>
                  <a:srgbClr val="497FB4"/>
                </a:solidFill>
                <a:latin typeface="Poppins Bold"/>
                <a:ea typeface="Poppins Bold"/>
                <a:cs typeface="Poppins Bold"/>
                <a:sym typeface="Poppins Bold"/>
              </a:rPr>
              <a:t>Summary 01</a:t>
            </a:r>
          </a:p>
        </p:txBody>
      </p:sp>
      <p:sp>
        <p:nvSpPr>
          <p:cNvPr name="TextBox 10" id="10"/>
          <p:cNvSpPr txBox="true"/>
          <p:nvPr/>
        </p:nvSpPr>
        <p:spPr>
          <a:xfrm rot="0">
            <a:off x="1587777" y="7463790"/>
            <a:ext cx="3301446" cy="1388110"/>
          </a:xfrm>
          <a:prstGeom prst="rect">
            <a:avLst/>
          </a:prstGeom>
        </p:spPr>
        <p:txBody>
          <a:bodyPr anchor="t" rtlCol="false" tIns="0" lIns="0" bIns="0" rIns="0">
            <a:spAutoFit/>
          </a:bodyPr>
          <a:lstStyle/>
          <a:p>
            <a:pPr algn="r">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11" id="11"/>
          <p:cNvSpPr txBox="true"/>
          <p:nvPr/>
        </p:nvSpPr>
        <p:spPr>
          <a:xfrm rot="0">
            <a:off x="1587777" y="6709467"/>
            <a:ext cx="3301446" cy="424816"/>
          </a:xfrm>
          <a:prstGeom prst="rect">
            <a:avLst/>
          </a:prstGeom>
        </p:spPr>
        <p:txBody>
          <a:bodyPr anchor="t" rtlCol="false" tIns="0" lIns="0" bIns="0" rIns="0">
            <a:spAutoFit/>
          </a:bodyPr>
          <a:lstStyle/>
          <a:p>
            <a:pPr algn="r">
              <a:lnSpc>
                <a:spcPts val="3359"/>
              </a:lnSpc>
              <a:spcBef>
                <a:spcPct val="0"/>
              </a:spcBef>
            </a:pPr>
            <a:r>
              <a:rPr lang="en-US" b="true" sz="2399">
                <a:solidFill>
                  <a:srgbClr val="497FB4"/>
                </a:solidFill>
                <a:latin typeface="Poppins Bold"/>
                <a:ea typeface="Poppins Bold"/>
                <a:cs typeface="Poppins Bold"/>
                <a:sym typeface="Poppins Bold"/>
              </a:rPr>
              <a:t>Summary 03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stretch>
            <a:fillRect/>
          </a:stretch>
        </p:blipFill>
        <p:spPr>
          <a:xfrm rot="0">
            <a:off x="8198209" y="4381301"/>
            <a:ext cx="2390664" cy="2390664"/>
          </a:xfrm>
          <a:prstGeom prst="rect">
            <a:avLst/>
          </a:prstGeom>
        </p:spPr>
      </p:pic>
      <p:pic>
        <p:nvPicPr>
          <p:cNvPr name="Picture 4" id="4"/>
          <p:cNvPicPr>
            <a:picLocks noChangeAspect="true"/>
          </p:cNvPicPr>
          <p:nvPr/>
        </p:nvPicPr>
        <p:blipFill>
          <a:blip r:embed="rId4"/>
          <a:stretch>
            <a:fillRect/>
          </a:stretch>
        </p:blipFill>
        <p:spPr>
          <a:xfrm rot="0">
            <a:off x="10973354" y="4381301"/>
            <a:ext cx="2390664" cy="2390664"/>
          </a:xfrm>
          <a:prstGeom prst="rect">
            <a:avLst/>
          </a:prstGeom>
        </p:spPr>
      </p:pic>
      <p:pic>
        <p:nvPicPr>
          <p:cNvPr name="Picture 5" id="5"/>
          <p:cNvPicPr>
            <a:picLocks noChangeAspect="true"/>
          </p:cNvPicPr>
          <p:nvPr/>
        </p:nvPicPr>
        <p:blipFill>
          <a:blip r:embed="rId5"/>
          <a:stretch>
            <a:fillRect/>
          </a:stretch>
        </p:blipFill>
        <p:spPr>
          <a:xfrm rot="0">
            <a:off x="13748498" y="4381301"/>
            <a:ext cx="2390664" cy="2390664"/>
          </a:xfrm>
          <a:prstGeom prst="rect">
            <a:avLst/>
          </a:prstGeom>
        </p:spPr>
      </p:pic>
      <p:sp>
        <p:nvSpPr>
          <p:cNvPr name="TextBox 6" id="6"/>
          <p:cNvSpPr txBox="true"/>
          <p:nvPr/>
        </p:nvSpPr>
        <p:spPr>
          <a:xfrm rot="0">
            <a:off x="8397431" y="1799385"/>
            <a:ext cx="8861869" cy="1643491"/>
          </a:xfrm>
          <a:prstGeom prst="rect">
            <a:avLst/>
          </a:prstGeom>
        </p:spPr>
        <p:txBody>
          <a:bodyPr anchor="t" rtlCol="false" tIns="0" lIns="0" bIns="0" rIns="0">
            <a:spAutoFit/>
          </a:bodyPr>
          <a:lstStyle/>
          <a:p>
            <a:pPr algn="l">
              <a:lnSpc>
                <a:spcPts val="13362"/>
              </a:lnSpc>
              <a:spcBef>
                <a:spcPct val="0"/>
              </a:spcBef>
            </a:pPr>
            <a:r>
              <a:rPr lang="en-US" sz="9544">
                <a:solidFill>
                  <a:srgbClr val="497FB4"/>
                </a:solidFill>
                <a:latin typeface="Lilita One"/>
                <a:ea typeface="Lilita One"/>
                <a:cs typeface="Lilita One"/>
                <a:sym typeface="Lilita One"/>
              </a:rPr>
              <a:t>VALUE DATA</a:t>
            </a:r>
          </a:p>
        </p:txBody>
      </p:sp>
      <p:sp>
        <p:nvSpPr>
          <p:cNvPr name="TextBox 7" id="7"/>
          <p:cNvSpPr txBox="true"/>
          <p:nvPr/>
        </p:nvSpPr>
        <p:spPr>
          <a:xfrm rot="0">
            <a:off x="8397431" y="7222015"/>
            <a:ext cx="8246669" cy="1111885"/>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327617" y="3903722"/>
            <a:ext cx="2479556" cy="247955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5" id="5"/>
          <p:cNvSpPr txBox="true"/>
          <p:nvPr/>
        </p:nvSpPr>
        <p:spPr>
          <a:xfrm rot="0">
            <a:off x="2605991" y="3988214"/>
            <a:ext cx="1922808" cy="1996246"/>
          </a:xfrm>
          <a:prstGeom prst="rect">
            <a:avLst/>
          </a:prstGeom>
        </p:spPr>
        <p:txBody>
          <a:bodyPr anchor="t" rtlCol="false" tIns="0" lIns="0" bIns="0" rIns="0">
            <a:spAutoFit/>
          </a:bodyPr>
          <a:lstStyle/>
          <a:p>
            <a:pPr algn="ctr">
              <a:lnSpc>
                <a:spcPts val="15499"/>
              </a:lnSpc>
              <a:spcBef>
                <a:spcPct val="0"/>
              </a:spcBef>
            </a:pPr>
            <a:r>
              <a:rPr lang="en-US" b="true" sz="11071">
                <a:solidFill>
                  <a:srgbClr val="497FB4"/>
                </a:solidFill>
                <a:latin typeface="Poppins Bold"/>
                <a:ea typeface="Poppins Bold"/>
                <a:cs typeface="Poppins Bold"/>
                <a:sym typeface="Poppins Bold"/>
              </a:rPr>
              <a:t>+</a:t>
            </a:r>
          </a:p>
        </p:txBody>
      </p:sp>
      <p:grpSp>
        <p:nvGrpSpPr>
          <p:cNvPr name="Group 6" id="6"/>
          <p:cNvGrpSpPr/>
          <p:nvPr/>
        </p:nvGrpSpPr>
        <p:grpSpPr>
          <a:xfrm rot="0">
            <a:off x="6045354" y="3903722"/>
            <a:ext cx="2479556" cy="247955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6323728" y="3988214"/>
            <a:ext cx="1922808" cy="1996246"/>
          </a:xfrm>
          <a:prstGeom prst="rect">
            <a:avLst/>
          </a:prstGeom>
        </p:spPr>
        <p:txBody>
          <a:bodyPr anchor="t" rtlCol="false" tIns="0" lIns="0" bIns="0" rIns="0">
            <a:spAutoFit/>
          </a:bodyPr>
          <a:lstStyle/>
          <a:p>
            <a:pPr algn="ctr">
              <a:lnSpc>
                <a:spcPts val="15499"/>
              </a:lnSpc>
              <a:spcBef>
                <a:spcPct val="0"/>
              </a:spcBef>
            </a:pPr>
            <a:r>
              <a:rPr lang="en-US" b="true" sz="11071">
                <a:solidFill>
                  <a:srgbClr val="497FB4"/>
                </a:solidFill>
                <a:latin typeface="Poppins Bold"/>
                <a:ea typeface="Poppins Bold"/>
                <a:cs typeface="Poppins Bold"/>
                <a:sym typeface="Poppins Bold"/>
              </a:rPr>
              <a:t>-</a:t>
            </a:r>
          </a:p>
        </p:txBody>
      </p:sp>
      <p:grpSp>
        <p:nvGrpSpPr>
          <p:cNvPr name="Group 9" id="9"/>
          <p:cNvGrpSpPr/>
          <p:nvPr/>
        </p:nvGrpSpPr>
        <p:grpSpPr>
          <a:xfrm rot="0">
            <a:off x="9763090" y="3903722"/>
            <a:ext cx="2479556" cy="247955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1" id="11"/>
          <p:cNvSpPr txBox="true"/>
          <p:nvPr/>
        </p:nvSpPr>
        <p:spPr>
          <a:xfrm rot="0">
            <a:off x="10041464" y="3988214"/>
            <a:ext cx="1922808" cy="1996246"/>
          </a:xfrm>
          <a:prstGeom prst="rect">
            <a:avLst/>
          </a:prstGeom>
        </p:spPr>
        <p:txBody>
          <a:bodyPr anchor="t" rtlCol="false" tIns="0" lIns="0" bIns="0" rIns="0">
            <a:spAutoFit/>
          </a:bodyPr>
          <a:lstStyle/>
          <a:p>
            <a:pPr algn="ctr">
              <a:lnSpc>
                <a:spcPts val="15499"/>
              </a:lnSpc>
              <a:spcBef>
                <a:spcPct val="0"/>
              </a:spcBef>
            </a:pPr>
            <a:r>
              <a:rPr lang="en-US" b="true" sz="11071">
                <a:solidFill>
                  <a:srgbClr val="497FB4"/>
                </a:solidFill>
                <a:latin typeface="Poppins Bold"/>
                <a:ea typeface="Poppins Bold"/>
                <a:cs typeface="Poppins Bold"/>
                <a:sym typeface="Poppins Bold"/>
              </a:rPr>
              <a:t>x</a:t>
            </a:r>
          </a:p>
        </p:txBody>
      </p:sp>
      <p:grpSp>
        <p:nvGrpSpPr>
          <p:cNvPr name="Group 12" id="12"/>
          <p:cNvGrpSpPr/>
          <p:nvPr/>
        </p:nvGrpSpPr>
        <p:grpSpPr>
          <a:xfrm rot="0">
            <a:off x="13480827" y="3903722"/>
            <a:ext cx="2479556" cy="247955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4" id="14"/>
          <p:cNvSpPr txBox="true"/>
          <p:nvPr/>
        </p:nvSpPr>
        <p:spPr>
          <a:xfrm rot="0">
            <a:off x="13759201" y="3988214"/>
            <a:ext cx="1922808" cy="1996246"/>
          </a:xfrm>
          <a:prstGeom prst="rect">
            <a:avLst/>
          </a:prstGeom>
        </p:spPr>
        <p:txBody>
          <a:bodyPr anchor="t" rtlCol="false" tIns="0" lIns="0" bIns="0" rIns="0">
            <a:spAutoFit/>
          </a:bodyPr>
          <a:lstStyle/>
          <a:p>
            <a:pPr algn="ctr">
              <a:lnSpc>
                <a:spcPts val="15499"/>
              </a:lnSpc>
              <a:spcBef>
                <a:spcPct val="0"/>
              </a:spcBef>
            </a:pPr>
            <a:r>
              <a:rPr lang="en-US" b="true" sz="11071">
                <a:solidFill>
                  <a:srgbClr val="497FB4"/>
                </a:solidFill>
                <a:latin typeface="Poppins Bold"/>
                <a:ea typeface="Poppins Bold"/>
                <a:cs typeface="Poppins Bold"/>
                <a:sym typeface="Poppins Bold"/>
              </a:rPr>
              <a:t>:</a:t>
            </a:r>
          </a:p>
        </p:txBody>
      </p:sp>
      <p:sp>
        <p:nvSpPr>
          <p:cNvPr name="TextBox 15" id="15"/>
          <p:cNvSpPr txBox="true"/>
          <p:nvPr/>
        </p:nvSpPr>
        <p:spPr>
          <a:xfrm rot="0">
            <a:off x="1028700" y="950703"/>
            <a:ext cx="12204640" cy="1643491"/>
          </a:xfrm>
          <a:prstGeom prst="rect">
            <a:avLst/>
          </a:prstGeom>
        </p:spPr>
        <p:txBody>
          <a:bodyPr anchor="t" rtlCol="false" tIns="0" lIns="0" bIns="0" rIns="0">
            <a:spAutoFit/>
          </a:bodyPr>
          <a:lstStyle/>
          <a:p>
            <a:pPr algn="l">
              <a:lnSpc>
                <a:spcPts val="13362"/>
              </a:lnSpc>
              <a:spcBef>
                <a:spcPct val="0"/>
              </a:spcBef>
            </a:pPr>
            <a:r>
              <a:rPr lang="en-US" sz="9544">
                <a:solidFill>
                  <a:srgbClr val="FFFFFF"/>
                </a:solidFill>
                <a:latin typeface="Lilita One"/>
                <a:ea typeface="Lilita One"/>
                <a:cs typeface="Lilita One"/>
                <a:sym typeface="Lilita One"/>
              </a:rPr>
              <a:t>MATH COUNT MARK</a:t>
            </a:r>
          </a:p>
        </p:txBody>
      </p:sp>
      <p:sp>
        <p:nvSpPr>
          <p:cNvPr name="TextBox 16" id="16"/>
          <p:cNvSpPr txBox="true"/>
          <p:nvPr/>
        </p:nvSpPr>
        <p:spPr>
          <a:xfrm rot="0">
            <a:off x="6569635" y="8000188"/>
            <a:ext cx="10499165" cy="11118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60978" y="1573231"/>
            <a:ext cx="8065623" cy="1735542"/>
          </a:xfrm>
          <a:prstGeom prst="rect">
            <a:avLst/>
          </a:prstGeom>
        </p:spPr>
        <p:txBody>
          <a:bodyPr anchor="t" rtlCol="false" tIns="0" lIns="0" bIns="0" rIns="0">
            <a:spAutoFit/>
          </a:bodyPr>
          <a:lstStyle/>
          <a:p>
            <a:pPr algn="l">
              <a:lnSpc>
                <a:spcPts val="14151"/>
              </a:lnSpc>
              <a:spcBef>
                <a:spcPct val="0"/>
              </a:spcBef>
            </a:pPr>
            <a:r>
              <a:rPr lang="en-US" sz="10107">
                <a:solidFill>
                  <a:srgbClr val="1A171B"/>
                </a:solidFill>
                <a:latin typeface="Lilita One"/>
                <a:ea typeface="Lilita One"/>
                <a:cs typeface="Lilita One"/>
                <a:sym typeface="Lilita One"/>
              </a:rPr>
              <a:t>LET'S START </a:t>
            </a:r>
          </a:p>
        </p:txBody>
      </p:sp>
      <p:sp>
        <p:nvSpPr>
          <p:cNvPr name="TextBox 4" id="4"/>
          <p:cNvSpPr txBox="true"/>
          <p:nvPr/>
        </p:nvSpPr>
        <p:spPr>
          <a:xfrm rot="0">
            <a:off x="1660978" y="3108748"/>
            <a:ext cx="8065623" cy="1734458"/>
          </a:xfrm>
          <a:prstGeom prst="rect">
            <a:avLst/>
          </a:prstGeom>
        </p:spPr>
        <p:txBody>
          <a:bodyPr anchor="t" rtlCol="false" tIns="0" lIns="0" bIns="0" rIns="0">
            <a:spAutoFit/>
          </a:bodyPr>
          <a:lstStyle/>
          <a:p>
            <a:pPr algn="l">
              <a:lnSpc>
                <a:spcPts val="14151"/>
              </a:lnSpc>
              <a:spcBef>
                <a:spcPct val="0"/>
              </a:spcBef>
            </a:pPr>
            <a:r>
              <a:rPr lang="en-US" sz="10107">
                <a:solidFill>
                  <a:srgbClr val="497FB4"/>
                </a:solidFill>
                <a:latin typeface="Lilita One"/>
                <a:ea typeface="Lilita One"/>
                <a:cs typeface="Lilita One"/>
                <a:sym typeface="Lilita One"/>
              </a:rPr>
              <a:t>LEARNING!</a:t>
            </a:r>
          </a:p>
        </p:txBody>
      </p:sp>
      <p:sp>
        <p:nvSpPr>
          <p:cNvPr name="TextBox 5" id="5"/>
          <p:cNvSpPr txBox="true"/>
          <p:nvPr/>
        </p:nvSpPr>
        <p:spPr>
          <a:xfrm rot="0">
            <a:off x="1660978" y="5677118"/>
            <a:ext cx="6392224" cy="1664335"/>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grpSp>
        <p:nvGrpSpPr>
          <p:cNvPr name="Group 6" id="6"/>
          <p:cNvGrpSpPr/>
          <p:nvPr/>
        </p:nvGrpSpPr>
        <p:grpSpPr>
          <a:xfrm rot="0">
            <a:off x="1660978" y="7770841"/>
            <a:ext cx="2580809" cy="742902"/>
            <a:chOff x="0" y="0"/>
            <a:chExt cx="6171786" cy="1776588"/>
          </a:xfrm>
        </p:grpSpPr>
        <p:sp>
          <p:nvSpPr>
            <p:cNvPr name="Freeform 7" id="7"/>
            <p:cNvSpPr/>
            <p:nvPr/>
          </p:nvSpPr>
          <p:spPr>
            <a:xfrm flipH="false" flipV="false" rot="0">
              <a:off x="0" y="0"/>
              <a:ext cx="6171786" cy="1776588"/>
            </a:xfrm>
            <a:custGeom>
              <a:avLst/>
              <a:gdLst/>
              <a:ahLst/>
              <a:cxnLst/>
              <a:rect r="r" b="b" t="t" l="l"/>
              <a:pathLst>
                <a:path h="1776588" w="6171786">
                  <a:moveTo>
                    <a:pt x="6047325" y="1776588"/>
                  </a:moveTo>
                  <a:lnTo>
                    <a:pt x="124460" y="1776588"/>
                  </a:lnTo>
                  <a:cubicBezTo>
                    <a:pt x="55880" y="1776588"/>
                    <a:pt x="0" y="1720708"/>
                    <a:pt x="0" y="1652128"/>
                  </a:cubicBezTo>
                  <a:lnTo>
                    <a:pt x="0" y="124460"/>
                  </a:lnTo>
                  <a:cubicBezTo>
                    <a:pt x="0" y="55880"/>
                    <a:pt x="55880" y="0"/>
                    <a:pt x="124460" y="0"/>
                  </a:cubicBezTo>
                  <a:lnTo>
                    <a:pt x="6047326" y="0"/>
                  </a:lnTo>
                  <a:cubicBezTo>
                    <a:pt x="6115906" y="0"/>
                    <a:pt x="6171786" y="55880"/>
                    <a:pt x="6171786" y="124460"/>
                  </a:cubicBezTo>
                  <a:lnTo>
                    <a:pt x="6171786" y="1652128"/>
                  </a:lnTo>
                  <a:cubicBezTo>
                    <a:pt x="6171786" y="1720708"/>
                    <a:pt x="6115906" y="1776588"/>
                    <a:pt x="6047326" y="1776588"/>
                  </a:cubicBezTo>
                  <a:close/>
                </a:path>
              </a:pathLst>
            </a:custGeom>
            <a:solidFill>
              <a:srgbClr val="497FB4"/>
            </a:solidFill>
          </p:spPr>
        </p:sp>
      </p:grpSp>
      <p:sp>
        <p:nvSpPr>
          <p:cNvPr name="TextBox 8" id="8"/>
          <p:cNvSpPr txBox="true"/>
          <p:nvPr/>
        </p:nvSpPr>
        <p:spPr>
          <a:xfrm rot="0">
            <a:off x="1660978" y="7964606"/>
            <a:ext cx="2580809" cy="308196"/>
          </a:xfrm>
          <a:prstGeom prst="rect">
            <a:avLst/>
          </a:prstGeom>
        </p:spPr>
        <p:txBody>
          <a:bodyPr anchor="t" rtlCol="false" tIns="0" lIns="0" bIns="0" rIns="0">
            <a:spAutoFit/>
          </a:bodyPr>
          <a:lstStyle/>
          <a:p>
            <a:pPr algn="ctr">
              <a:lnSpc>
                <a:spcPts val="2437"/>
              </a:lnSpc>
              <a:spcBef>
                <a:spcPct val="0"/>
              </a:spcBef>
            </a:pPr>
            <a:r>
              <a:rPr lang="en-US" b="true" sz="1741" spc="121">
                <a:solidFill>
                  <a:srgbClr val="FFFFFF"/>
                </a:solidFill>
                <a:latin typeface="Poppins Bold"/>
                <a:ea typeface="Poppins Bold"/>
                <a:cs typeface="Poppins Bold"/>
                <a:sym typeface="Poppins Bold"/>
              </a:rPr>
              <a:t>LEARN MORE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144000" y="4063044"/>
            <a:ext cx="7871620" cy="4467715"/>
            <a:chOff x="0" y="0"/>
            <a:chExt cx="2662746" cy="1511301"/>
          </a:xfrm>
        </p:grpSpPr>
        <p:sp>
          <p:nvSpPr>
            <p:cNvPr name="Freeform 4" id="4"/>
            <p:cNvSpPr/>
            <p:nvPr/>
          </p:nvSpPr>
          <p:spPr>
            <a:xfrm flipH="false" flipV="false" rot="0">
              <a:off x="0" y="0"/>
              <a:ext cx="2662746" cy="1511301"/>
            </a:xfrm>
            <a:custGeom>
              <a:avLst/>
              <a:gdLst/>
              <a:ahLst/>
              <a:cxnLst/>
              <a:rect r="r" b="b" t="t" l="l"/>
              <a:pathLst>
                <a:path h="1511301" w="2662746">
                  <a:moveTo>
                    <a:pt x="2538286" y="1511301"/>
                  </a:moveTo>
                  <a:lnTo>
                    <a:pt x="124460" y="1511301"/>
                  </a:lnTo>
                  <a:cubicBezTo>
                    <a:pt x="55880" y="1511301"/>
                    <a:pt x="0" y="1455421"/>
                    <a:pt x="0" y="1386841"/>
                  </a:cubicBezTo>
                  <a:lnTo>
                    <a:pt x="0" y="124460"/>
                  </a:lnTo>
                  <a:cubicBezTo>
                    <a:pt x="0" y="55880"/>
                    <a:pt x="55880" y="0"/>
                    <a:pt x="124460" y="0"/>
                  </a:cubicBezTo>
                  <a:lnTo>
                    <a:pt x="2538286" y="0"/>
                  </a:lnTo>
                  <a:cubicBezTo>
                    <a:pt x="2606866" y="0"/>
                    <a:pt x="2662746" y="55880"/>
                    <a:pt x="2662746" y="124460"/>
                  </a:cubicBezTo>
                  <a:lnTo>
                    <a:pt x="2662746" y="1386841"/>
                  </a:lnTo>
                  <a:cubicBezTo>
                    <a:pt x="2662746" y="1455421"/>
                    <a:pt x="2606866" y="1511301"/>
                    <a:pt x="2538286" y="1511301"/>
                  </a:cubicBezTo>
                  <a:close/>
                </a:path>
              </a:pathLst>
            </a:custGeom>
            <a:solidFill>
              <a:srgbClr val="497FB4"/>
            </a:solidFill>
          </p:spPr>
        </p:sp>
      </p:grpSp>
      <p:grpSp>
        <p:nvGrpSpPr>
          <p:cNvPr name="Group 5" id="5"/>
          <p:cNvGrpSpPr/>
          <p:nvPr/>
        </p:nvGrpSpPr>
        <p:grpSpPr>
          <a:xfrm rot="0">
            <a:off x="10059994" y="6804239"/>
            <a:ext cx="2920475" cy="831403"/>
            <a:chOff x="0" y="0"/>
            <a:chExt cx="8385740" cy="2387260"/>
          </a:xfrm>
        </p:grpSpPr>
        <p:sp>
          <p:nvSpPr>
            <p:cNvPr name="Freeform 6" id="6"/>
            <p:cNvSpPr/>
            <p:nvPr/>
          </p:nvSpPr>
          <p:spPr>
            <a:xfrm flipH="false" flipV="false" rot="0">
              <a:off x="0" y="0"/>
              <a:ext cx="8385740" cy="2387260"/>
            </a:xfrm>
            <a:custGeom>
              <a:avLst/>
              <a:gdLst/>
              <a:ahLst/>
              <a:cxnLst/>
              <a:rect r="r" b="b" t="t" l="l"/>
              <a:pathLst>
                <a:path h="2387260" w="8385740">
                  <a:moveTo>
                    <a:pt x="8261280" y="2387260"/>
                  </a:moveTo>
                  <a:lnTo>
                    <a:pt x="124460" y="2387260"/>
                  </a:lnTo>
                  <a:cubicBezTo>
                    <a:pt x="55880" y="2387260"/>
                    <a:pt x="0" y="2331380"/>
                    <a:pt x="0" y="2262799"/>
                  </a:cubicBezTo>
                  <a:lnTo>
                    <a:pt x="0" y="124460"/>
                  </a:lnTo>
                  <a:cubicBezTo>
                    <a:pt x="0" y="55880"/>
                    <a:pt x="55880" y="0"/>
                    <a:pt x="124460" y="0"/>
                  </a:cubicBezTo>
                  <a:lnTo>
                    <a:pt x="8261280" y="0"/>
                  </a:lnTo>
                  <a:cubicBezTo>
                    <a:pt x="8329860" y="0"/>
                    <a:pt x="8385740" y="55880"/>
                    <a:pt x="8385740" y="124460"/>
                  </a:cubicBezTo>
                  <a:lnTo>
                    <a:pt x="8385740" y="2262800"/>
                  </a:lnTo>
                  <a:cubicBezTo>
                    <a:pt x="8385740" y="2331380"/>
                    <a:pt x="8329860" y="2387260"/>
                    <a:pt x="8261280" y="2387260"/>
                  </a:cubicBezTo>
                  <a:close/>
                </a:path>
              </a:pathLst>
            </a:custGeom>
            <a:solidFill>
              <a:srgbClr val="FFFFFF"/>
            </a:solidFill>
          </p:spPr>
        </p:sp>
      </p:grpSp>
      <p:sp>
        <p:nvSpPr>
          <p:cNvPr name="TextBox 7" id="7"/>
          <p:cNvSpPr txBox="true"/>
          <p:nvPr/>
        </p:nvSpPr>
        <p:spPr>
          <a:xfrm rot="0">
            <a:off x="10059994" y="7033303"/>
            <a:ext cx="2920475" cy="308986"/>
          </a:xfrm>
          <a:prstGeom prst="rect">
            <a:avLst/>
          </a:prstGeom>
        </p:spPr>
        <p:txBody>
          <a:bodyPr anchor="t" rtlCol="false" tIns="0" lIns="0" bIns="0" rIns="0">
            <a:spAutoFit/>
          </a:bodyPr>
          <a:lstStyle/>
          <a:p>
            <a:pPr algn="ctr">
              <a:lnSpc>
                <a:spcPts val="2394"/>
              </a:lnSpc>
              <a:spcBef>
                <a:spcPct val="0"/>
              </a:spcBef>
            </a:pPr>
            <a:r>
              <a:rPr lang="en-US" b="true" sz="1710">
                <a:solidFill>
                  <a:srgbClr val="497FB4"/>
                </a:solidFill>
                <a:latin typeface="Poppins Bold"/>
                <a:ea typeface="Poppins Bold"/>
                <a:cs typeface="Poppins Bold"/>
                <a:sym typeface="Poppins Bold"/>
              </a:rPr>
              <a:t>REGISTER NOW</a:t>
            </a:r>
          </a:p>
        </p:txBody>
      </p:sp>
      <p:sp>
        <p:nvSpPr>
          <p:cNvPr name="TextBox 8" id="8"/>
          <p:cNvSpPr txBox="true"/>
          <p:nvPr/>
        </p:nvSpPr>
        <p:spPr>
          <a:xfrm rot="0">
            <a:off x="10059994" y="5603638"/>
            <a:ext cx="6039632" cy="83566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9" id="9"/>
          <p:cNvSpPr txBox="true"/>
          <p:nvPr/>
        </p:nvSpPr>
        <p:spPr>
          <a:xfrm rot="0">
            <a:off x="10059994" y="4891485"/>
            <a:ext cx="6039632" cy="424734"/>
          </a:xfrm>
          <a:prstGeom prst="rect">
            <a:avLst/>
          </a:prstGeom>
        </p:spPr>
        <p:txBody>
          <a:bodyPr anchor="t" rtlCol="false" tIns="0" lIns="0" bIns="0" rIns="0">
            <a:spAutoFit/>
          </a:bodyPr>
          <a:lstStyle/>
          <a:p>
            <a:pPr algn="just">
              <a:lnSpc>
                <a:spcPts val="3359"/>
              </a:lnSpc>
              <a:spcBef>
                <a:spcPct val="0"/>
              </a:spcBef>
            </a:pPr>
            <a:r>
              <a:rPr lang="en-US" b="true" sz="2399">
                <a:solidFill>
                  <a:srgbClr val="FFFFFF"/>
                </a:solidFill>
                <a:latin typeface="Poppins Bold"/>
                <a:ea typeface="Poppins Bold"/>
                <a:cs typeface="Poppins Bold"/>
                <a:sym typeface="Poppins Bold"/>
              </a:rPr>
              <a:t>Monday, 09:00am</a:t>
            </a:r>
          </a:p>
        </p:txBody>
      </p:sp>
      <p:grpSp>
        <p:nvGrpSpPr>
          <p:cNvPr name="Group 10" id="10"/>
          <p:cNvGrpSpPr/>
          <p:nvPr/>
        </p:nvGrpSpPr>
        <p:grpSpPr>
          <a:xfrm rot="0">
            <a:off x="13179152" y="6804239"/>
            <a:ext cx="2920475" cy="831403"/>
            <a:chOff x="0" y="0"/>
            <a:chExt cx="8385740" cy="2387260"/>
          </a:xfrm>
        </p:grpSpPr>
        <p:sp>
          <p:nvSpPr>
            <p:cNvPr name="Freeform 11" id="11"/>
            <p:cNvSpPr/>
            <p:nvPr/>
          </p:nvSpPr>
          <p:spPr>
            <a:xfrm flipH="false" flipV="false" rot="0">
              <a:off x="0" y="0"/>
              <a:ext cx="8385740" cy="2387260"/>
            </a:xfrm>
            <a:custGeom>
              <a:avLst/>
              <a:gdLst/>
              <a:ahLst/>
              <a:cxnLst/>
              <a:rect r="r" b="b" t="t" l="l"/>
              <a:pathLst>
                <a:path h="2387260" w="8385740">
                  <a:moveTo>
                    <a:pt x="8261280" y="2387260"/>
                  </a:moveTo>
                  <a:lnTo>
                    <a:pt x="124460" y="2387260"/>
                  </a:lnTo>
                  <a:cubicBezTo>
                    <a:pt x="55880" y="2387260"/>
                    <a:pt x="0" y="2331380"/>
                    <a:pt x="0" y="2262799"/>
                  </a:cubicBezTo>
                  <a:lnTo>
                    <a:pt x="0" y="124460"/>
                  </a:lnTo>
                  <a:cubicBezTo>
                    <a:pt x="0" y="55880"/>
                    <a:pt x="55880" y="0"/>
                    <a:pt x="124460" y="0"/>
                  </a:cubicBezTo>
                  <a:lnTo>
                    <a:pt x="8261280" y="0"/>
                  </a:lnTo>
                  <a:cubicBezTo>
                    <a:pt x="8329860" y="0"/>
                    <a:pt x="8385740" y="55880"/>
                    <a:pt x="8385740" y="124460"/>
                  </a:cubicBezTo>
                  <a:lnTo>
                    <a:pt x="8385740" y="2262800"/>
                  </a:lnTo>
                  <a:cubicBezTo>
                    <a:pt x="8385740" y="2331380"/>
                    <a:pt x="8329860" y="2387260"/>
                    <a:pt x="8261280" y="2387260"/>
                  </a:cubicBezTo>
                  <a:close/>
                </a:path>
              </a:pathLst>
            </a:custGeom>
            <a:solidFill>
              <a:srgbClr val="FFFFFF"/>
            </a:solidFill>
          </p:spPr>
        </p:sp>
      </p:grpSp>
      <p:sp>
        <p:nvSpPr>
          <p:cNvPr name="TextBox 12" id="12"/>
          <p:cNvSpPr txBox="true"/>
          <p:nvPr/>
        </p:nvSpPr>
        <p:spPr>
          <a:xfrm rot="0">
            <a:off x="13179152" y="7033303"/>
            <a:ext cx="2920475" cy="308986"/>
          </a:xfrm>
          <a:prstGeom prst="rect">
            <a:avLst/>
          </a:prstGeom>
        </p:spPr>
        <p:txBody>
          <a:bodyPr anchor="t" rtlCol="false" tIns="0" lIns="0" bIns="0" rIns="0">
            <a:spAutoFit/>
          </a:bodyPr>
          <a:lstStyle/>
          <a:p>
            <a:pPr algn="ctr">
              <a:lnSpc>
                <a:spcPts val="2394"/>
              </a:lnSpc>
              <a:spcBef>
                <a:spcPct val="0"/>
              </a:spcBef>
            </a:pPr>
            <a:r>
              <a:rPr lang="en-US" b="true" sz="1710">
                <a:solidFill>
                  <a:srgbClr val="497FB4"/>
                </a:solidFill>
                <a:latin typeface="Poppins Bold"/>
                <a:ea typeface="Poppins Bold"/>
                <a:cs typeface="Poppins Bold"/>
                <a:sym typeface="Poppins Bold"/>
              </a:rPr>
              <a:t>WATCH TUTORIAL</a:t>
            </a:r>
          </a:p>
        </p:txBody>
      </p:sp>
      <p:sp>
        <p:nvSpPr>
          <p:cNvPr name="TextBox 13" id="13"/>
          <p:cNvSpPr txBox="true"/>
          <p:nvPr/>
        </p:nvSpPr>
        <p:spPr>
          <a:xfrm rot="0">
            <a:off x="9144000" y="1893650"/>
            <a:ext cx="8496300" cy="1643518"/>
          </a:xfrm>
          <a:prstGeom prst="rect">
            <a:avLst/>
          </a:prstGeom>
        </p:spPr>
        <p:txBody>
          <a:bodyPr anchor="t" rtlCol="false" tIns="0" lIns="0" bIns="0" rIns="0">
            <a:spAutoFit/>
          </a:bodyPr>
          <a:lstStyle/>
          <a:p>
            <a:pPr algn="l">
              <a:lnSpc>
                <a:spcPts val="13362"/>
              </a:lnSpc>
              <a:spcBef>
                <a:spcPct val="0"/>
              </a:spcBef>
            </a:pPr>
            <a:r>
              <a:rPr lang="en-US" sz="9544">
                <a:solidFill>
                  <a:srgbClr val="497FB4"/>
                </a:solidFill>
                <a:latin typeface="Lilita One"/>
                <a:ea typeface="Lilita One"/>
                <a:cs typeface="Lilita One"/>
                <a:sym typeface="Lilita One"/>
              </a:rPr>
              <a:t>ONLINE CLASS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sp>
        <p:nvSpPr>
          <p:cNvPr name="TextBox 4" id="4"/>
          <p:cNvSpPr txBox="true"/>
          <p:nvPr/>
        </p:nvSpPr>
        <p:spPr>
          <a:xfrm rot="0">
            <a:off x="1424352" y="2613025"/>
            <a:ext cx="15834948" cy="49466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Les programmes pédagogiques représentent un cadre officiel qui organise et structure les apprentissages scolaires. Ils définissent les objectifs éducatifs à atteindre, les contenus à enseigner et les compétences que l’apprenant doit acquérir à chaque niveau d’enseignement. Ces programmes servent de référence essentielle pour les enseignants et garantissent une unité et une cohérence dans le système éducatif.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sp>
        <p:nvSpPr>
          <p:cNvPr name="TextBox 4" id="4"/>
          <p:cNvSpPr txBox="true"/>
          <p:nvPr/>
        </p:nvSpPr>
        <p:spPr>
          <a:xfrm rot="0">
            <a:off x="1424352" y="2613025"/>
            <a:ext cx="15834948" cy="565150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Les programmes pédagogiques intègrent des approches basées sur le développement des compétences, la résolution de problèmes et l’esprit critique. Ils précisent les démarches pédagogiques à adopter ainsi que les modalités d’évaluation permettant de mesurer les acquis des apprenants. Ainsi, les programmes pédagogiques constituent un outil fondamental pour améliorer la qualité de l’enseignement et assurer la réussite du processus d’enseignement-apprentissage.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11869316" cy="1076564"/>
            <a:chOff x="0" y="0"/>
            <a:chExt cx="8281339" cy="751129"/>
          </a:xfrm>
        </p:grpSpPr>
        <p:sp>
          <p:nvSpPr>
            <p:cNvPr name="Freeform 5" id="5"/>
            <p:cNvSpPr/>
            <p:nvPr/>
          </p:nvSpPr>
          <p:spPr>
            <a:xfrm flipH="false" flipV="false" rot="0">
              <a:off x="0" y="0"/>
              <a:ext cx="8281339" cy="751130"/>
            </a:xfrm>
            <a:custGeom>
              <a:avLst/>
              <a:gdLst/>
              <a:ahLst/>
              <a:cxnLst/>
              <a:rect r="r" b="b" t="t" l="l"/>
              <a:pathLst>
                <a:path h="751130" w="8281339">
                  <a:moveTo>
                    <a:pt x="8156879" y="751129"/>
                  </a:moveTo>
                  <a:lnTo>
                    <a:pt x="124460" y="751129"/>
                  </a:lnTo>
                  <a:cubicBezTo>
                    <a:pt x="55880" y="751129"/>
                    <a:pt x="0" y="695249"/>
                    <a:pt x="0" y="626669"/>
                  </a:cubicBezTo>
                  <a:lnTo>
                    <a:pt x="0" y="124460"/>
                  </a:lnTo>
                  <a:cubicBezTo>
                    <a:pt x="0" y="55880"/>
                    <a:pt x="55880" y="0"/>
                    <a:pt x="124460" y="0"/>
                  </a:cubicBezTo>
                  <a:lnTo>
                    <a:pt x="8156879" y="0"/>
                  </a:lnTo>
                  <a:cubicBezTo>
                    <a:pt x="8225458" y="0"/>
                    <a:pt x="8281339" y="55880"/>
                    <a:pt x="8281339" y="124460"/>
                  </a:cubicBezTo>
                  <a:lnTo>
                    <a:pt x="8281339" y="626670"/>
                  </a:lnTo>
                  <a:cubicBezTo>
                    <a:pt x="8281339" y="695249"/>
                    <a:pt x="8225458" y="751130"/>
                    <a:pt x="8156879" y="751130"/>
                  </a:cubicBezTo>
                  <a:close/>
                </a:path>
              </a:pathLst>
            </a:custGeom>
            <a:solidFill>
              <a:srgbClr val="497FB4"/>
            </a:solidFill>
          </p:spPr>
        </p:sp>
      </p:grpSp>
      <p:sp>
        <p:nvSpPr>
          <p:cNvPr name="TextBox 6" id="6"/>
          <p:cNvSpPr txBox="true"/>
          <p:nvPr/>
        </p:nvSpPr>
        <p:spPr>
          <a:xfrm rot="0">
            <a:off x="1190950" y="2221248"/>
            <a:ext cx="12310189"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Caractère officiel et orientation éducative</a:t>
            </a:r>
          </a:p>
        </p:txBody>
      </p:sp>
      <p:sp>
        <p:nvSpPr>
          <p:cNvPr name="TextBox 7" id="7"/>
          <p:cNvSpPr txBox="true"/>
          <p:nvPr/>
        </p:nvSpPr>
        <p:spPr>
          <a:xfrm rot="0">
            <a:off x="1190950" y="4134569"/>
            <a:ext cx="16068350" cy="35369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Les programmes pédagogiques sont des documents officiels élaborés et validés par les autorités éducatives. Ils assurent l’unité du système éducatif et définissent les finalités de l’enseignement, les objectifs à atteindre ainsi que les compétences à développer chez les apprenants.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15186356" cy="1076564"/>
            <a:chOff x="0" y="0"/>
            <a:chExt cx="10595669" cy="751129"/>
          </a:xfrm>
        </p:grpSpPr>
        <p:sp>
          <p:nvSpPr>
            <p:cNvPr name="Freeform 5" id="5"/>
            <p:cNvSpPr/>
            <p:nvPr/>
          </p:nvSpPr>
          <p:spPr>
            <a:xfrm flipH="false" flipV="false" rot="0">
              <a:off x="0" y="0"/>
              <a:ext cx="10595670" cy="751130"/>
            </a:xfrm>
            <a:custGeom>
              <a:avLst/>
              <a:gdLst/>
              <a:ahLst/>
              <a:cxnLst/>
              <a:rect r="r" b="b" t="t" l="l"/>
              <a:pathLst>
                <a:path h="751130" w="10595670">
                  <a:moveTo>
                    <a:pt x="10471210" y="751129"/>
                  </a:moveTo>
                  <a:lnTo>
                    <a:pt x="124460" y="751129"/>
                  </a:lnTo>
                  <a:cubicBezTo>
                    <a:pt x="55880" y="751129"/>
                    <a:pt x="0" y="695249"/>
                    <a:pt x="0" y="626669"/>
                  </a:cubicBezTo>
                  <a:lnTo>
                    <a:pt x="0" y="124460"/>
                  </a:lnTo>
                  <a:cubicBezTo>
                    <a:pt x="0" y="55880"/>
                    <a:pt x="55880" y="0"/>
                    <a:pt x="124460" y="0"/>
                  </a:cubicBezTo>
                  <a:lnTo>
                    <a:pt x="10471210" y="0"/>
                  </a:lnTo>
                  <a:cubicBezTo>
                    <a:pt x="10539789" y="0"/>
                    <a:pt x="10595670" y="55880"/>
                    <a:pt x="10595670" y="124460"/>
                  </a:cubicBezTo>
                  <a:lnTo>
                    <a:pt x="10595670" y="626670"/>
                  </a:lnTo>
                  <a:cubicBezTo>
                    <a:pt x="10595670" y="695249"/>
                    <a:pt x="10539789" y="751130"/>
                    <a:pt x="10471210" y="751130"/>
                  </a:cubicBezTo>
                  <a:close/>
                </a:path>
              </a:pathLst>
            </a:custGeom>
            <a:solidFill>
              <a:srgbClr val="497FB4"/>
            </a:solidFill>
          </p:spPr>
        </p:sp>
      </p:grpSp>
      <p:sp>
        <p:nvSpPr>
          <p:cNvPr name="TextBox 6" id="6"/>
          <p:cNvSpPr txBox="true"/>
          <p:nvPr/>
        </p:nvSpPr>
        <p:spPr>
          <a:xfrm rot="0">
            <a:off x="1190950" y="2221248"/>
            <a:ext cx="15312319"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Organisation des contenus et démarche pédagogique</a:t>
            </a:r>
          </a:p>
        </p:txBody>
      </p:sp>
      <p:sp>
        <p:nvSpPr>
          <p:cNvPr name="TextBox 7" id="7"/>
          <p:cNvSpPr txBox="true"/>
          <p:nvPr/>
        </p:nvSpPr>
        <p:spPr>
          <a:xfrm rot="0">
            <a:off x="1190950" y="4134569"/>
            <a:ext cx="16068350" cy="424180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Les contenus des programmes sont structurés de manière progressive et cohérente, adaptés à l’âge et au niveau des apprenants. Ils privilégient des démarches pédagogiques actives et centrées sur l’apprenant, telles que l’expérimentation, la résolution de problèmes, le travail collaboratif et l’utilisation des technologies éducatives.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9266070" cy="1076564"/>
            <a:chOff x="0" y="0"/>
            <a:chExt cx="6465028" cy="751129"/>
          </a:xfrm>
        </p:grpSpPr>
        <p:sp>
          <p:nvSpPr>
            <p:cNvPr name="Freeform 5" id="5"/>
            <p:cNvSpPr/>
            <p:nvPr/>
          </p:nvSpPr>
          <p:spPr>
            <a:xfrm flipH="false" flipV="false" rot="0">
              <a:off x="0" y="0"/>
              <a:ext cx="6465029" cy="751130"/>
            </a:xfrm>
            <a:custGeom>
              <a:avLst/>
              <a:gdLst/>
              <a:ahLst/>
              <a:cxnLst/>
              <a:rect r="r" b="b" t="t" l="l"/>
              <a:pathLst>
                <a:path h="751130" w="6465029">
                  <a:moveTo>
                    <a:pt x="6340568" y="751129"/>
                  </a:moveTo>
                  <a:lnTo>
                    <a:pt x="124460" y="751129"/>
                  </a:lnTo>
                  <a:cubicBezTo>
                    <a:pt x="55880" y="751129"/>
                    <a:pt x="0" y="695249"/>
                    <a:pt x="0" y="626669"/>
                  </a:cubicBezTo>
                  <a:lnTo>
                    <a:pt x="0" y="124460"/>
                  </a:lnTo>
                  <a:cubicBezTo>
                    <a:pt x="0" y="55880"/>
                    <a:pt x="55880" y="0"/>
                    <a:pt x="124460" y="0"/>
                  </a:cubicBezTo>
                  <a:lnTo>
                    <a:pt x="6340568" y="0"/>
                  </a:lnTo>
                  <a:cubicBezTo>
                    <a:pt x="6409148" y="0"/>
                    <a:pt x="6465029" y="55880"/>
                    <a:pt x="6465029" y="124460"/>
                  </a:cubicBezTo>
                  <a:lnTo>
                    <a:pt x="6465029" y="626670"/>
                  </a:lnTo>
                  <a:cubicBezTo>
                    <a:pt x="6465029" y="695249"/>
                    <a:pt x="6409148" y="751130"/>
                    <a:pt x="6340568" y="751130"/>
                  </a:cubicBezTo>
                  <a:close/>
                </a:path>
              </a:pathLst>
            </a:custGeom>
            <a:solidFill>
              <a:srgbClr val="497FB4"/>
            </a:solidFill>
          </p:spPr>
        </p:sp>
      </p:grpSp>
      <p:sp>
        <p:nvSpPr>
          <p:cNvPr name="TextBox 6" id="6"/>
          <p:cNvSpPr txBox="true"/>
          <p:nvPr/>
        </p:nvSpPr>
        <p:spPr>
          <a:xfrm rot="0">
            <a:off x="1190950" y="2221248"/>
            <a:ext cx="9538991"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Évaluation, flexibilité et évolution</a:t>
            </a:r>
          </a:p>
        </p:txBody>
      </p:sp>
      <p:sp>
        <p:nvSpPr>
          <p:cNvPr name="TextBox 7" id="7"/>
          <p:cNvSpPr txBox="true"/>
          <p:nvPr/>
        </p:nvSpPr>
        <p:spPr>
          <a:xfrm rot="0">
            <a:off x="1190950" y="4134569"/>
            <a:ext cx="16068350" cy="424180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Les programmes pédagogiques intègrent des modalités d’évaluation variées (diagnostique, formative et sommative) pour mesurer les acquis et améliorer le processus d’enseignement-apprentissage. Ils restent flexibles et évolutifs afin de s’adapter aux changements sociaux, scientifiques et pédagogiques.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872763" cy="1076564"/>
            <a:chOff x="0" y="0"/>
            <a:chExt cx="4795195" cy="751129"/>
          </a:xfrm>
        </p:grpSpPr>
        <p:sp>
          <p:nvSpPr>
            <p:cNvPr name="Freeform 5" id="5"/>
            <p:cNvSpPr/>
            <p:nvPr/>
          </p:nvSpPr>
          <p:spPr>
            <a:xfrm flipH="false" flipV="false" rot="0">
              <a:off x="0" y="0"/>
              <a:ext cx="4795195" cy="751130"/>
            </a:xfrm>
            <a:custGeom>
              <a:avLst/>
              <a:gdLst/>
              <a:ahLst/>
              <a:cxnLst/>
              <a:rect r="r" b="b" t="t" l="l"/>
              <a:pathLst>
                <a:path h="751130" w="4795195">
                  <a:moveTo>
                    <a:pt x="4670735" y="751129"/>
                  </a:moveTo>
                  <a:lnTo>
                    <a:pt x="124460" y="751129"/>
                  </a:lnTo>
                  <a:cubicBezTo>
                    <a:pt x="55880" y="751129"/>
                    <a:pt x="0" y="695249"/>
                    <a:pt x="0" y="626669"/>
                  </a:cubicBezTo>
                  <a:lnTo>
                    <a:pt x="0" y="124460"/>
                  </a:lnTo>
                  <a:cubicBezTo>
                    <a:pt x="0" y="55880"/>
                    <a:pt x="55880" y="0"/>
                    <a:pt x="124460" y="0"/>
                  </a:cubicBezTo>
                  <a:lnTo>
                    <a:pt x="4670735" y="0"/>
                  </a:lnTo>
                  <a:cubicBezTo>
                    <a:pt x="4739315" y="0"/>
                    <a:pt x="4795195" y="55880"/>
                    <a:pt x="4795195" y="124460"/>
                  </a:cubicBezTo>
                  <a:lnTo>
                    <a:pt x="4795195" y="626670"/>
                  </a:lnTo>
                  <a:cubicBezTo>
                    <a:pt x="4795195" y="695249"/>
                    <a:pt x="4739315" y="751130"/>
                    <a:pt x="4670735" y="751130"/>
                  </a:cubicBezTo>
                  <a:close/>
                </a:path>
              </a:pathLst>
            </a:custGeom>
            <a:solidFill>
              <a:srgbClr val="497FB4"/>
            </a:solidFill>
          </p:spPr>
        </p:sp>
      </p:grpSp>
      <p:sp>
        <p:nvSpPr>
          <p:cNvPr name="TextBox 6" id="6"/>
          <p:cNvSpPr txBox="true"/>
          <p:nvPr/>
        </p:nvSpPr>
        <p:spPr>
          <a:xfrm rot="0">
            <a:off x="1190950" y="2221248"/>
            <a:ext cx="6704812"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collège</a:t>
            </a:r>
          </a:p>
        </p:txBody>
      </p:sp>
      <p:sp>
        <p:nvSpPr>
          <p:cNvPr name="TextBox 7" id="7"/>
          <p:cNvSpPr txBox="true"/>
          <p:nvPr/>
        </p:nvSpPr>
        <p:spPr>
          <a:xfrm rot="0">
            <a:off x="1190950" y="4134569"/>
            <a:ext cx="16068350" cy="424180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En première année, le programme initie les apprenants aux sciences physiques. Au premier semestre, ils découvrent la matière, ses états et les instruments de mesure à travers une démarche scientifique simple. Au second semestre, ils étudient les mélanges, les méthodes de séparation et les bases de l’électricité, en lien avec les phénomènes du quotidien.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872763" cy="1076564"/>
            <a:chOff x="0" y="0"/>
            <a:chExt cx="4795195" cy="751129"/>
          </a:xfrm>
        </p:grpSpPr>
        <p:sp>
          <p:nvSpPr>
            <p:cNvPr name="Freeform 5" id="5"/>
            <p:cNvSpPr/>
            <p:nvPr/>
          </p:nvSpPr>
          <p:spPr>
            <a:xfrm flipH="false" flipV="false" rot="0">
              <a:off x="0" y="0"/>
              <a:ext cx="4795195" cy="751130"/>
            </a:xfrm>
            <a:custGeom>
              <a:avLst/>
              <a:gdLst/>
              <a:ahLst/>
              <a:cxnLst/>
              <a:rect r="r" b="b" t="t" l="l"/>
              <a:pathLst>
                <a:path h="751130" w="4795195">
                  <a:moveTo>
                    <a:pt x="4670735" y="751129"/>
                  </a:moveTo>
                  <a:lnTo>
                    <a:pt x="124460" y="751129"/>
                  </a:lnTo>
                  <a:cubicBezTo>
                    <a:pt x="55880" y="751129"/>
                    <a:pt x="0" y="695249"/>
                    <a:pt x="0" y="626669"/>
                  </a:cubicBezTo>
                  <a:lnTo>
                    <a:pt x="0" y="124460"/>
                  </a:lnTo>
                  <a:cubicBezTo>
                    <a:pt x="0" y="55880"/>
                    <a:pt x="55880" y="0"/>
                    <a:pt x="124460" y="0"/>
                  </a:cubicBezTo>
                  <a:lnTo>
                    <a:pt x="4670735" y="0"/>
                  </a:lnTo>
                  <a:cubicBezTo>
                    <a:pt x="4739315" y="0"/>
                    <a:pt x="4795195" y="55880"/>
                    <a:pt x="4795195" y="124460"/>
                  </a:cubicBezTo>
                  <a:lnTo>
                    <a:pt x="4795195" y="626670"/>
                  </a:lnTo>
                  <a:cubicBezTo>
                    <a:pt x="4795195" y="695249"/>
                    <a:pt x="4739315" y="751130"/>
                    <a:pt x="4670735" y="751130"/>
                  </a:cubicBezTo>
                  <a:close/>
                </a:path>
              </a:pathLst>
            </a:custGeom>
            <a:solidFill>
              <a:srgbClr val="497FB4"/>
            </a:solidFill>
          </p:spPr>
        </p:sp>
      </p:grpSp>
      <p:sp>
        <p:nvSpPr>
          <p:cNvPr name="TextBox 6" id="6"/>
          <p:cNvSpPr txBox="true"/>
          <p:nvPr/>
        </p:nvSpPr>
        <p:spPr>
          <a:xfrm rot="0">
            <a:off x="1190950" y="2221248"/>
            <a:ext cx="6704812"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collège</a:t>
            </a:r>
          </a:p>
        </p:txBody>
      </p:sp>
      <p:sp>
        <p:nvSpPr>
          <p:cNvPr name="TextBox 7" id="7"/>
          <p:cNvSpPr txBox="true"/>
          <p:nvPr/>
        </p:nvSpPr>
        <p:spPr>
          <a:xfrm rot="0">
            <a:off x="1190950" y="4134569"/>
            <a:ext cx="16068350" cy="49466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En deuxième année, les apprenants approfondissent l’étude de la matière et de ses propriétés physiques et chimiques. Ils abordent la lumière, l’énergie, puis les transformations chimiques et la conservation de la matière. L’étude des forces et leurs effets complète le programme, avec une forte place accordée aux activités expérimentales et au raisonnement scientifique.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872763" cy="1076564"/>
            <a:chOff x="0" y="0"/>
            <a:chExt cx="4795195" cy="751129"/>
          </a:xfrm>
        </p:grpSpPr>
        <p:sp>
          <p:nvSpPr>
            <p:cNvPr name="Freeform 5" id="5"/>
            <p:cNvSpPr/>
            <p:nvPr/>
          </p:nvSpPr>
          <p:spPr>
            <a:xfrm flipH="false" flipV="false" rot="0">
              <a:off x="0" y="0"/>
              <a:ext cx="4795195" cy="751130"/>
            </a:xfrm>
            <a:custGeom>
              <a:avLst/>
              <a:gdLst/>
              <a:ahLst/>
              <a:cxnLst/>
              <a:rect r="r" b="b" t="t" l="l"/>
              <a:pathLst>
                <a:path h="751130" w="4795195">
                  <a:moveTo>
                    <a:pt x="4670735" y="751129"/>
                  </a:moveTo>
                  <a:lnTo>
                    <a:pt x="124460" y="751129"/>
                  </a:lnTo>
                  <a:cubicBezTo>
                    <a:pt x="55880" y="751129"/>
                    <a:pt x="0" y="695249"/>
                    <a:pt x="0" y="626669"/>
                  </a:cubicBezTo>
                  <a:lnTo>
                    <a:pt x="0" y="124460"/>
                  </a:lnTo>
                  <a:cubicBezTo>
                    <a:pt x="0" y="55880"/>
                    <a:pt x="55880" y="0"/>
                    <a:pt x="124460" y="0"/>
                  </a:cubicBezTo>
                  <a:lnTo>
                    <a:pt x="4670735" y="0"/>
                  </a:lnTo>
                  <a:cubicBezTo>
                    <a:pt x="4739315" y="0"/>
                    <a:pt x="4795195" y="55880"/>
                    <a:pt x="4795195" y="124460"/>
                  </a:cubicBezTo>
                  <a:lnTo>
                    <a:pt x="4795195" y="626670"/>
                  </a:lnTo>
                  <a:cubicBezTo>
                    <a:pt x="4795195" y="695249"/>
                    <a:pt x="4739315" y="751130"/>
                    <a:pt x="4670735" y="751130"/>
                  </a:cubicBezTo>
                  <a:close/>
                </a:path>
              </a:pathLst>
            </a:custGeom>
            <a:solidFill>
              <a:srgbClr val="497FB4"/>
            </a:solidFill>
          </p:spPr>
        </p:sp>
      </p:grpSp>
      <p:sp>
        <p:nvSpPr>
          <p:cNvPr name="TextBox 6" id="6"/>
          <p:cNvSpPr txBox="true"/>
          <p:nvPr/>
        </p:nvSpPr>
        <p:spPr>
          <a:xfrm rot="0">
            <a:off x="1190950" y="2221248"/>
            <a:ext cx="6704812"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collège</a:t>
            </a:r>
          </a:p>
        </p:txBody>
      </p:sp>
      <p:sp>
        <p:nvSpPr>
          <p:cNvPr name="TextBox 7" id="7"/>
          <p:cNvSpPr txBox="true"/>
          <p:nvPr/>
        </p:nvSpPr>
        <p:spPr>
          <a:xfrm rot="0">
            <a:off x="1190950" y="4134569"/>
            <a:ext cx="16068350" cy="35369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En troisième année, le programme approfondit l’électricité et introduit la structure de la matière et l’atome. Au second semestre, l’étude des réactions chimiques, de l’énergie et du mouvement prépare les apprenants au lycée, en consolidant les acquis et en développant l’autonomie et l’esprit critique.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347916" cy="1076564"/>
            <a:chOff x="0" y="0"/>
            <a:chExt cx="4429003" cy="751129"/>
          </a:xfrm>
        </p:grpSpPr>
        <p:sp>
          <p:nvSpPr>
            <p:cNvPr name="Freeform 5" id="5"/>
            <p:cNvSpPr/>
            <p:nvPr/>
          </p:nvSpPr>
          <p:spPr>
            <a:xfrm flipH="false" flipV="false" rot="0">
              <a:off x="0" y="0"/>
              <a:ext cx="4429003" cy="751130"/>
            </a:xfrm>
            <a:custGeom>
              <a:avLst/>
              <a:gdLst/>
              <a:ahLst/>
              <a:cxnLst/>
              <a:rect r="r" b="b" t="t" l="l"/>
              <a:pathLst>
                <a:path h="751130" w="4429003">
                  <a:moveTo>
                    <a:pt x="4304543" y="751129"/>
                  </a:moveTo>
                  <a:lnTo>
                    <a:pt x="124460" y="751129"/>
                  </a:lnTo>
                  <a:cubicBezTo>
                    <a:pt x="55880" y="751129"/>
                    <a:pt x="0" y="695249"/>
                    <a:pt x="0" y="626669"/>
                  </a:cubicBezTo>
                  <a:lnTo>
                    <a:pt x="0" y="124460"/>
                  </a:lnTo>
                  <a:cubicBezTo>
                    <a:pt x="0" y="55880"/>
                    <a:pt x="55880" y="0"/>
                    <a:pt x="124460" y="0"/>
                  </a:cubicBezTo>
                  <a:lnTo>
                    <a:pt x="4304543" y="0"/>
                  </a:lnTo>
                  <a:cubicBezTo>
                    <a:pt x="4373123" y="0"/>
                    <a:pt x="4429003" y="55880"/>
                    <a:pt x="4429003" y="124460"/>
                  </a:cubicBezTo>
                  <a:lnTo>
                    <a:pt x="4429003" y="626670"/>
                  </a:lnTo>
                  <a:cubicBezTo>
                    <a:pt x="4429003" y="695249"/>
                    <a:pt x="4373123" y="751130"/>
                    <a:pt x="4304543" y="751130"/>
                  </a:cubicBezTo>
                  <a:close/>
                </a:path>
              </a:pathLst>
            </a:custGeom>
            <a:solidFill>
              <a:srgbClr val="497FB4"/>
            </a:solidFill>
          </p:spPr>
        </p:sp>
      </p:grpSp>
      <p:sp>
        <p:nvSpPr>
          <p:cNvPr name="TextBox 6" id="6"/>
          <p:cNvSpPr txBox="true"/>
          <p:nvPr/>
        </p:nvSpPr>
        <p:spPr>
          <a:xfrm rot="0">
            <a:off x="1190950" y="2221248"/>
            <a:ext cx="6137976"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lycée</a:t>
            </a:r>
          </a:p>
        </p:txBody>
      </p:sp>
      <p:sp>
        <p:nvSpPr>
          <p:cNvPr name="TextBox 7" id="7"/>
          <p:cNvSpPr txBox="true"/>
          <p:nvPr/>
        </p:nvSpPr>
        <p:spPr>
          <a:xfrm rot="0">
            <a:off x="1190950" y="3915494"/>
            <a:ext cx="16068350" cy="565150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Dans le tronc commun scientifique, le premier semestre introduit les grandeurs physiques, les outils de mesure, la structure de la matière et les transformations simples, ainsi que la mécanique et l’énergie, avec exploitation des résultats expérimentaux. Le second semestre approfondit l’électricité et les transformations chimiques quantitatives, en développant le raisonnement, la modélisation et l’interprétation des phénomènes.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16769" y="442343"/>
            <a:ext cx="14054463" cy="2017858"/>
          </a:xfrm>
          <a:prstGeom prst="rect">
            <a:avLst/>
          </a:prstGeom>
        </p:spPr>
        <p:txBody>
          <a:bodyPr anchor="t" rtlCol="false" tIns="0" lIns="0" bIns="0" rIns="0">
            <a:spAutoFit/>
          </a:bodyPr>
          <a:lstStyle/>
          <a:p>
            <a:pPr algn="ctr">
              <a:lnSpc>
                <a:spcPts val="7864"/>
              </a:lnSpc>
            </a:pPr>
            <a:r>
              <a:rPr lang="en-US" sz="7418">
                <a:solidFill>
                  <a:srgbClr val="497FB4"/>
                </a:solidFill>
                <a:latin typeface="Lilita One"/>
                <a:ea typeface="Lilita One"/>
                <a:cs typeface="Lilita One"/>
                <a:sym typeface="Lilita One"/>
              </a:rPr>
              <a:t>QUELQUE MATERIEL UTILISE EN PHYSIQUE CHIMIE</a:t>
            </a:r>
          </a:p>
        </p:txBody>
      </p:sp>
      <p:grpSp>
        <p:nvGrpSpPr>
          <p:cNvPr name="Group 4" id="4"/>
          <p:cNvGrpSpPr/>
          <p:nvPr/>
        </p:nvGrpSpPr>
        <p:grpSpPr>
          <a:xfrm rot="0">
            <a:off x="641930" y="2529973"/>
            <a:ext cx="4018247" cy="1294034"/>
            <a:chOff x="0" y="0"/>
            <a:chExt cx="2332414" cy="751129"/>
          </a:xfrm>
        </p:grpSpPr>
        <p:sp>
          <p:nvSpPr>
            <p:cNvPr name="Freeform 5" id="5"/>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sp>
        <p:nvSpPr>
          <p:cNvPr name="TextBox 6" id="6"/>
          <p:cNvSpPr txBox="true"/>
          <p:nvPr/>
        </p:nvSpPr>
        <p:spPr>
          <a:xfrm rot="0">
            <a:off x="641930" y="2695915"/>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Physics</a:t>
            </a:r>
          </a:p>
        </p:txBody>
      </p:sp>
      <p:grpSp>
        <p:nvGrpSpPr>
          <p:cNvPr name="Group 7" id="7"/>
          <p:cNvGrpSpPr/>
          <p:nvPr/>
        </p:nvGrpSpPr>
        <p:grpSpPr>
          <a:xfrm rot="0">
            <a:off x="7134876" y="7366215"/>
            <a:ext cx="4018247" cy="1294034"/>
            <a:chOff x="0" y="0"/>
            <a:chExt cx="2332414" cy="751129"/>
          </a:xfrm>
        </p:grpSpPr>
        <p:sp>
          <p:nvSpPr>
            <p:cNvPr name="Freeform 8" id="8"/>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grpSp>
        <p:nvGrpSpPr>
          <p:cNvPr name="Group 9" id="9"/>
          <p:cNvGrpSpPr/>
          <p:nvPr/>
        </p:nvGrpSpPr>
        <p:grpSpPr>
          <a:xfrm rot="0">
            <a:off x="12152984" y="7366215"/>
            <a:ext cx="4018247" cy="1294034"/>
            <a:chOff x="0" y="0"/>
            <a:chExt cx="2332414" cy="751129"/>
          </a:xfrm>
        </p:grpSpPr>
        <p:sp>
          <p:nvSpPr>
            <p:cNvPr name="Freeform 10" id="10"/>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sp>
        <p:nvSpPr>
          <p:cNvPr name="TextBox 11" id="11"/>
          <p:cNvSpPr txBox="true"/>
          <p:nvPr/>
        </p:nvSpPr>
        <p:spPr>
          <a:xfrm rot="0">
            <a:off x="12152984" y="7532157"/>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Biology</a:t>
            </a:r>
          </a:p>
        </p:txBody>
      </p:sp>
      <p:sp>
        <p:nvSpPr>
          <p:cNvPr name="TextBox 12" id="12"/>
          <p:cNvSpPr txBox="true"/>
          <p:nvPr/>
        </p:nvSpPr>
        <p:spPr>
          <a:xfrm rot="0">
            <a:off x="7134876" y="7532157"/>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Chemical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347916" cy="1076564"/>
            <a:chOff x="0" y="0"/>
            <a:chExt cx="4429003" cy="751129"/>
          </a:xfrm>
        </p:grpSpPr>
        <p:sp>
          <p:nvSpPr>
            <p:cNvPr name="Freeform 5" id="5"/>
            <p:cNvSpPr/>
            <p:nvPr/>
          </p:nvSpPr>
          <p:spPr>
            <a:xfrm flipH="false" flipV="false" rot="0">
              <a:off x="0" y="0"/>
              <a:ext cx="4429003" cy="751130"/>
            </a:xfrm>
            <a:custGeom>
              <a:avLst/>
              <a:gdLst/>
              <a:ahLst/>
              <a:cxnLst/>
              <a:rect r="r" b="b" t="t" l="l"/>
              <a:pathLst>
                <a:path h="751130" w="4429003">
                  <a:moveTo>
                    <a:pt x="4304543" y="751129"/>
                  </a:moveTo>
                  <a:lnTo>
                    <a:pt x="124460" y="751129"/>
                  </a:lnTo>
                  <a:cubicBezTo>
                    <a:pt x="55880" y="751129"/>
                    <a:pt x="0" y="695249"/>
                    <a:pt x="0" y="626669"/>
                  </a:cubicBezTo>
                  <a:lnTo>
                    <a:pt x="0" y="124460"/>
                  </a:lnTo>
                  <a:cubicBezTo>
                    <a:pt x="0" y="55880"/>
                    <a:pt x="55880" y="0"/>
                    <a:pt x="124460" y="0"/>
                  </a:cubicBezTo>
                  <a:lnTo>
                    <a:pt x="4304543" y="0"/>
                  </a:lnTo>
                  <a:cubicBezTo>
                    <a:pt x="4373123" y="0"/>
                    <a:pt x="4429003" y="55880"/>
                    <a:pt x="4429003" y="124460"/>
                  </a:cubicBezTo>
                  <a:lnTo>
                    <a:pt x="4429003" y="626670"/>
                  </a:lnTo>
                  <a:cubicBezTo>
                    <a:pt x="4429003" y="695249"/>
                    <a:pt x="4373123" y="751130"/>
                    <a:pt x="4304543" y="751130"/>
                  </a:cubicBezTo>
                  <a:close/>
                </a:path>
              </a:pathLst>
            </a:custGeom>
            <a:solidFill>
              <a:srgbClr val="497FB4"/>
            </a:solidFill>
          </p:spPr>
        </p:sp>
      </p:grpSp>
      <p:sp>
        <p:nvSpPr>
          <p:cNvPr name="TextBox 6" id="6"/>
          <p:cNvSpPr txBox="true"/>
          <p:nvPr/>
        </p:nvSpPr>
        <p:spPr>
          <a:xfrm rot="0">
            <a:off x="1190950" y="2221248"/>
            <a:ext cx="6137976"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lycée</a:t>
            </a:r>
          </a:p>
        </p:txBody>
      </p:sp>
      <p:sp>
        <p:nvSpPr>
          <p:cNvPr name="TextBox 7" id="7"/>
          <p:cNvSpPr txBox="true"/>
          <p:nvPr/>
        </p:nvSpPr>
        <p:spPr>
          <a:xfrm rot="0">
            <a:off x="1190950" y="3915494"/>
            <a:ext cx="16068350" cy="49466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En première année du Baccalauréat, le premier semestre traite des notions avancées en mécanique, énergie et réactions chimiques, avec une approche expérimentale et l’introduction de modèles théoriques. Le second semestre aborde l’électricité, l’optique et la chimie des solutions, en développant la résolution de problèmes scientifiques et l’usage des outils mathématiques.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76173" y="-30007"/>
            <a:ext cx="10335655" cy="1328958"/>
          </a:xfrm>
          <a:prstGeom prst="rect">
            <a:avLst/>
          </a:prstGeom>
        </p:spPr>
        <p:txBody>
          <a:bodyPr anchor="t" rtlCol="false" tIns="0" lIns="0" bIns="0" rIns="0">
            <a:spAutoFit/>
          </a:bodyPr>
          <a:lstStyle/>
          <a:p>
            <a:pPr algn="ctr">
              <a:lnSpc>
                <a:spcPts val="10750"/>
              </a:lnSpc>
              <a:spcBef>
                <a:spcPct val="0"/>
              </a:spcBef>
            </a:pPr>
            <a:r>
              <a:rPr lang="en-US" sz="7678">
                <a:solidFill>
                  <a:srgbClr val="497FB4"/>
                </a:solidFill>
                <a:latin typeface="Lilita One"/>
                <a:ea typeface="Lilita One"/>
                <a:cs typeface="Lilita One"/>
                <a:sym typeface="Lilita One"/>
              </a:rPr>
              <a:t>LES PROGRAMMES</a:t>
            </a:r>
          </a:p>
        </p:txBody>
      </p:sp>
      <p:grpSp>
        <p:nvGrpSpPr>
          <p:cNvPr name="Group 4" id="4"/>
          <p:cNvGrpSpPr/>
          <p:nvPr/>
        </p:nvGrpSpPr>
        <p:grpSpPr>
          <a:xfrm rot="0">
            <a:off x="1190950" y="2124555"/>
            <a:ext cx="6347916" cy="1076564"/>
            <a:chOff x="0" y="0"/>
            <a:chExt cx="4429003" cy="751129"/>
          </a:xfrm>
        </p:grpSpPr>
        <p:sp>
          <p:nvSpPr>
            <p:cNvPr name="Freeform 5" id="5"/>
            <p:cNvSpPr/>
            <p:nvPr/>
          </p:nvSpPr>
          <p:spPr>
            <a:xfrm flipH="false" flipV="false" rot="0">
              <a:off x="0" y="0"/>
              <a:ext cx="4429003" cy="751130"/>
            </a:xfrm>
            <a:custGeom>
              <a:avLst/>
              <a:gdLst/>
              <a:ahLst/>
              <a:cxnLst/>
              <a:rect r="r" b="b" t="t" l="l"/>
              <a:pathLst>
                <a:path h="751130" w="4429003">
                  <a:moveTo>
                    <a:pt x="4304543" y="751129"/>
                  </a:moveTo>
                  <a:lnTo>
                    <a:pt x="124460" y="751129"/>
                  </a:lnTo>
                  <a:cubicBezTo>
                    <a:pt x="55880" y="751129"/>
                    <a:pt x="0" y="695249"/>
                    <a:pt x="0" y="626669"/>
                  </a:cubicBezTo>
                  <a:lnTo>
                    <a:pt x="0" y="124460"/>
                  </a:lnTo>
                  <a:cubicBezTo>
                    <a:pt x="0" y="55880"/>
                    <a:pt x="55880" y="0"/>
                    <a:pt x="124460" y="0"/>
                  </a:cubicBezTo>
                  <a:lnTo>
                    <a:pt x="4304543" y="0"/>
                  </a:lnTo>
                  <a:cubicBezTo>
                    <a:pt x="4373123" y="0"/>
                    <a:pt x="4429003" y="55880"/>
                    <a:pt x="4429003" y="124460"/>
                  </a:cubicBezTo>
                  <a:lnTo>
                    <a:pt x="4429003" y="626670"/>
                  </a:lnTo>
                  <a:cubicBezTo>
                    <a:pt x="4429003" y="695249"/>
                    <a:pt x="4373123" y="751130"/>
                    <a:pt x="4304543" y="751130"/>
                  </a:cubicBezTo>
                  <a:close/>
                </a:path>
              </a:pathLst>
            </a:custGeom>
            <a:solidFill>
              <a:srgbClr val="497FB4"/>
            </a:solidFill>
          </p:spPr>
        </p:sp>
      </p:grpSp>
      <p:sp>
        <p:nvSpPr>
          <p:cNvPr name="TextBox 6" id="6"/>
          <p:cNvSpPr txBox="true"/>
          <p:nvPr/>
        </p:nvSpPr>
        <p:spPr>
          <a:xfrm rot="0">
            <a:off x="1190950" y="2221248"/>
            <a:ext cx="6137976" cy="759352"/>
          </a:xfrm>
          <a:prstGeom prst="rect">
            <a:avLst/>
          </a:prstGeom>
        </p:spPr>
        <p:txBody>
          <a:bodyPr anchor="t" rtlCol="false" tIns="0" lIns="0" bIns="0" rIns="0">
            <a:spAutoFit/>
          </a:bodyPr>
          <a:lstStyle/>
          <a:p>
            <a:pPr algn="l">
              <a:lnSpc>
                <a:spcPts val="5920"/>
              </a:lnSpc>
              <a:spcBef>
                <a:spcPct val="0"/>
              </a:spcBef>
            </a:pPr>
            <a:r>
              <a:rPr lang="en-US" b="true" sz="4229">
                <a:solidFill>
                  <a:srgbClr val="FFFFFF"/>
                </a:solidFill>
                <a:latin typeface="Poppins Bold"/>
                <a:ea typeface="Poppins Bold"/>
                <a:cs typeface="Poppins Bold"/>
                <a:sym typeface="Poppins Bold"/>
              </a:rPr>
              <a:t>Programmes du lycée</a:t>
            </a:r>
          </a:p>
        </p:txBody>
      </p:sp>
      <p:sp>
        <p:nvSpPr>
          <p:cNvPr name="TextBox 7" id="7"/>
          <p:cNvSpPr txBox="true"/>
          <p:nvPr/>
        </p:nvSpPr>
        <p:spPr>
          <a:xfrm rot="0">
            <a:off x="1190950" y="3915494"/>
            <a:ext cx="16068350" cy="4946651"/>
          </a:xfrm>
          <a:prstGeom prst="rect">
            <a:avLst/>
          </a:prstGeom>
        </p:spPr>
        <p:txBody>
          <a:bodyPr anchor="t" rtlCol="false" tIns="0" lIns="0" bIns="0" rIns="0">
            <a:spAutoFit/>
          </a:bodyPr>
          <a:lstStyle/>
          <a:p>
            <a:pPr algn="just">
              <a:lnSpc>
                <a:spcPts val="5599"/>
              </a:lnSpc>
              <a:spcBef>
                <a:spcPct val="0"/>
              </a:spcBef>
            </a:pPr>
            <a:r>
              <a:rPr lang="en-US" sz="3999">
                <a:solidFill>
                  <a:srgbClr val="171616"/>
                </a:solidFill>
                <a:latin typeface="Poppins"/>
                <a:ea typeface="Poppins"/>
                <a:cs typeface="Poppins"/>
                <a:sym typeface="Poppins"/>
              </a:rPr>
              <a:t>En deuxième année du Baccalauréat, le premier semestre approfondit la mécanique, l’électricité et les transformations chimiques complexes, en renforçant la modélisation et l’interprétation scientifique. Le second semestre prépare aux examens et à l’enseignement supérieur, en consolidant les acquis et en développant l’autonomie, l’esprit critique et la capacité à résoudre des problèmes scientifiques avancés.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6680" y="152155"/>
            <a:ext cx="15378360" cy="1328958"/>
          </a:xfrm>
          <a:prstGeom prst="rect">
            <a:avLst/>
          </a:prstGeom>
        </p:spPr>
        <p:txBody>
          <a:bodyPr anchor="t" rtlCol="false" tIns="0" lIns="0" bIns="0" rIns="0">
            <a:spAutoFit/>
          </a:bodyPr>
          <a:lstStyle/>
          <a:p>
            <a:pPr algn="l">
              <a:lnSpc>
                <a:spcPts val="10750"/>
              </a:lnSpc>
              <a:spcBef>
                <a:spcPct val="0"/>
              </a:spcBef>
            </a:pPr>
            <a:r>
              <a:rPr lang="en-US" sz="7678">
                <a:solidFill>
                  <a:srgbClr val="497FB4"/>
                </a:solidFill>
                <a:latin typeface="Lilita One"/>
                <a:ea typeface="Lilita One"/>
                <a:cs typeface="Lilita One"/>
                <a:sym typeface="Lilita One"/>
              </a:rPr>
              <a:t>LES ORIENTATIONS PÉDAGOGIQUES</a:t>
            </a:r>
          </a:p>
        </p:txBody>
      </p:sp>
      <p:grpSp>
        <p:nvGrpSpPr>
          <p:cNvPr name="Group 4" id="4"/>
          <p:cNvGrpSpPr/>
          <p:nvPr/>
        </p:nvGrpSpPr>
        <p:grpSpPr>
          <a:xfrm rot="0">
            <a:off x="686680" y="1832351"/>
            <a:ext cx="4584426" cy="1076564"/>
            <a:chOff x="0" y="0"/>
            <a:chExt cx="3198599" cy="751129"/>
          </a:xfrm>
        </p:grpSpPr>
        <p:sp>
          <p:nvSpPr>
            <p:cNvPr name="Freeform 5" id="5"/>
            <p:cNvSpPr/>
            <p:nvPr/>
          </p:nvSpPr>
          <p:spPr>
            <a:xfrm flipH="false" flipV="false" rot="0">
              <a:off x="0" y="0"/>
              <a:ext cx="3198599" cy="751130"/>
            </a:xfrm>
            <a:custGeom>
              <a:avLst/>
              <a:gdLst/>
              <a:ahLst/>
              <a:cxnLst/>
              <a:rect r="r" b="b" t="t" l="l"/>
              <a:pathLst>
                <a:path h="751130" w="3198599">
                  <a:moveTo>
                    <a:pt x="3074139" y="751129"/>
                  </a:moveTo>
                  <a:lnTo>
                    <a:pt x="124460" y="751129"/>
                  </a:lnTo>
                  <a:cubicBezTo>
                    <a:pt x="55880" y="751129"/>
                    <a:pt x="0" y="695249"/>
                    <a:pt x="0" y="626669"/>
                  </a:cubicBezTo>
                  <a:lnTo>
                    <a:pt x="0" y="124460"/>
                  </a:lnTo>
                  <a:cubicBezTo>
                    <a:pt x="0" y="55880"/>
                    <a:pt x="55880" y="0"/>
                    <a:pt x="124460" y="0"/>
                  </a:cubicBezTo>
                  <a:lnTo>
                    <a:pt x="3074139" y="0"/>
                  </a:lnTo>
                  <a:cubicBezTo>
                    <a:pt x="3142719" y="0"/>
                    <a:pt x="3198599" y="55880"/>
                    <a:pt x="3198599" y="124460"/>
                  </a:cubicBezTo>
                  <a:lnTo>
                    <a:pt x="3198599" y="626670"/>
                  </a:lnTo>
                  <a:cubicBezTo>
                    <a:pt x="3198599" y="695249"/>
                    <a:pt x="3142719" y="751130"/>
                    <a:pt x="3074139" y="751130"/>
                  </a:cubicBezTo>
                  <a:close/>
                </a:path>
              </a:pathLst>
            </a:custGeom>
            <a:solidFill>
              <a:srgbClr val="497FB4"/>
            </a:solidFill>
          </p:spPr>
        </p:sp>
      </p:grpSp>
      <p:sp>
        <p:nvSpPr>
          <p:cNvPr name="TextBox 6" id="6"/>
          <p:cNvSpPr txBox="true"/>
          <p:nvPr/>
        </p:nvSpPr>
        <p:spPr>
          <a:xfrm rot="0">
            <a:off x="686680" y="1936033"/>
            <a:ext cx="4584426" cy="759352"/>
          </a:xfrm>
          <a:prstGeom prst="rect">
            <a:avLst/>
          </a:prstGeom>
        </p:spPr>
        <p:txBody>
          <a:bodyPr anchor="t" rtlCol="false" tIns="0" lIns="0" bIns="0" rIns="0">
            <a:spAutoFit/>
          </a:bodyPr>
          <a:lstStyle/>
          <a:p>
            <a:pPr algn="ctr">
              <a:lnSpc>
                <a:spcPts val="5920"/>
              </a:lnSpc>
              <a:spcBef>
                <a:spcPct val="0"/>
              </a:spcBef>
            </a:pPr>
            <a:r>
              <a:rPr lang="en-US" b="true" sz="4229">
                <a:solidFill>
                  <a:srgbClr val="FFFFFF"/>
                </a:solidFill>
                <a:latin typeface="Poppins Bold"/>
                <a:ea typeface="Poppins Bold"/>
                <a:cs typeface="Poppins Bold"/>
                <a:sym typeface="Poppins Bold"/>
              </a:rPr>
              <a:t>Définition</a:t>
            </a:r>
          </a:p>
        </p:txBody>
      </p:sp>
      <p:sp>
        <p:nvSpPr>
          <p:cNvPr name="TextBox 7" id="7"/>
          <p:cNvSpPr txBox="true"/>
          <p:nvPr/>
        </p:nvSpPr>
        <p:spPr>
          <a:xfrm rot="0">
            <a:off x="1424352" y="3324592"/>
            <a:ext cx="15834948" cy="4946651"/>
          </a:xfrm>
          <a:prstGeom prst="rect">
            <a:avLst/>
          </a:prstGeom>
        </p:spPr>
        <p:txBody>
          <a:bodyPr anchor="t" rtlCol="false" tIns="0" lIns="0" bIns="0" rIns="0">
            <a:spAutoFit/>
          </a:bodyPr>
          <a:lstStyle/>
          <a:p>
            <a:pPr algn="l">
              <a:lnSpc>
                <a:spcPts val="5599"/>
              </a:lnSpc>
              <a:spcBef>
                <a:spcPct val="0"/>
              </a:spcBef>
            </a:pPr>
            <a:r>
              <a:rPr lang="en-US" sz="3999">
                <a:solidFill>
                  <a:srgbClr val="171616"/>
                </a:solidFill>
                <a:latin typeface="Poppins"/>
                <a:ea typeface="Poppins"/>
                <a:cs typeface="Poppins"/>
                <a:sym typeface="Poppins"/>
              </a:rPr>
              <a:t>Les orientations pédagogiques sont des directives officielles qui guident l’enseignant dans ses pratiques pédagogiques et didactiques. Elles définissent les approches et méthodes à adopter afin d’assurer la cohérence entre les objectifs éducatifs, les programmes scolaires et les pratiques de classe, tout en plaçant l’élève au centre du processus d’apprentissage.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6680" y="152155"/>
            <a:ext cx="15378360" cy="1328958"/>
          </a:xfrm>
          <a:prstGeom prst="rect">
            <a:avLst/>
          </a:prstGeom>
        </p:spPr>
        <p:txBody>
          <a:bodyPr anchor="t" rtlCol="false" tIns="0" lIns="0" bIns="0" rIns="0">
            <a:spAutoFit/>
          </a:bodyPr>
          <a:lstStyle/>
          <a:p>
            <a:pPr algn="l">
              <a:lnSpc>
                <a:spcPts val="10750"/>
              </a:lnSpc>
              <a:spcBef>
                <a:spcPct val="0"/>
              </a:spcBef>
            </a:pPr>
            <a:r>
              <a:rPr lang="en-US" sz="7678">
                <a:solidFill>
                  <a:srgbClr val="497FB4"/>
                </a:solidFill>
                <a:latin typeface="Lilita One"/>
                <a:ea typeface="Lilita One"/>
                <a:cs typeface="Lilita One"/>
                <a:sym typeface="Lilita One"/>
              </a:rPr>
              <a:t>LES ORIENTATIONS PÉDAGOGIQUES</a:t>
            </a:r>
          </a:p>
        </p:txBody>
      </p:sp>
      <p:grpSp>
        <p:nvGrpSpPr>
          <p:cNvPr name="Group 4" id="4"/>
          <p:cNvGrpSpPr/>
          <p:nvPr/>
        </p:nvGrpSpPr>
        <p:grpSpPr>
          <a:xfrm rot="0">
            <a:off x="686680" y="1832351"/>
            <a:ext cx="13183033" cy="1076564"/>
            <a:chOff x="0" y="0"/>
            <a:chExt cx="9197932" cy="751129"/>
          </a:xfrm>
        </p:grpSpPr>
        <p:sp>
          <p:nvSpPr>
            <p:cNvPr name="Freeform 5" id="5"/>
            <p:cNvSpPr/>
            <p:nvPr/>
          </p:nvSpPr>
          <p:spPr>
            <a:xfrm flipH="false" flipV="false" rot="0">
              <a:off x="0" y="0"/>
              <a:ext cx="9197932" cy="751130"/>
            </a:xfrm>
            <a:custGeom>
              <a:avLst/>
              <a:gdLst/>
              <a:ahLst/>
              <a:cxnLst/>
              <a:rect r="r" b="b" t="t" l="l"/>
              <a:pathLst>
                <a:path h="751130" w="9197932">
                  <a:moveTo>
                    <a:pt x="9073472" y="751129"/>
                  </a:moveTo>
                  <a:lnTo>
                    <a:pt x="124460" y="751129"/>
                  </a:lnTo>
                  <a:cubicBezTo>
                    <a:pt x="55880" y="751129"/>
                    <a:pt x="0" y="695249"/>
                    <a:pt x="0" y="626669"/>
                  </a:cubicBezTo>
                  <a:lnTo>
                    <a:pt x="0" y="124460"/>
                  </a:lnTo>
                  <a:cubicBezTo>
                    <a:pt x="0" y="55880"/>
                    <a:pt x="55880" y="0"/>
                    <a:pt x="124460" y="0"/>
                  </a:cubicBezTo>
                  <a:lnTo>
                    <a:pt x="9073472" y="0"/>
                  </a:lnTo>
                  <a:cubicBezTo>
                    <a:pt x="9142052" y="0"/>
                    <a:pt x="9197932" y="55880"/>
                    <a:pt x="9197932" y="124460"/>
                  </a:cubicBezTo>
                  <a:lnTo>
                    <a:pt x="9197932" y="626670"/>
                  </a:lnTo>
                  <a:cubicBezTo>
                    <a:pt x="9197932" y="695249"/>
                    <a:pt x="9142052" y="751130"/>
                    <a:pt x="9073472" y="751130"/>
                  </a:cubicBezTo>
                  <a:close/>
                </a:path>
              </a:pathLst>
            </a:custGeom>
            <a:solidFill>
              <a:srgbClr val="497FB4"/>
            </a:solidFill>
          </p:spPr>
        </p:sp>
      </p:grpSp>
      <p:sp>
        <p:nvSpPr>
          <p:cNvPr name="TextBox 6" id="6"/>
          <p:cNvSpPr txBox="true"/>
          <p:nvPr/>
        </p:nvSpPr>
        <p:spPr>
          <a:xfrm rot="0">
            <a:off x="686680" y="1936033"/>
            <a:ext cx="13183033" cy="759352"/>
          </a:xfrm>
          <a:prstGeom prst="rect">
            <a:avLst/>
          </a:prstGeom>
        </p:spPr>
        <p:txBody>
          <a:bodyPr anchor="t" rtlCol="false" tIns="0" lIns="0" bIns="0" rIns="0">
            <a:spAutoFit/>
          </a:bodyPr>
          <a:lstStyle/>
          <a:p>
            <a:pPr algn="ctr">
              <a:lnSpc>
                <a:spcPts val="5920"/>
              </a:lnSpc>
              <a:spcBef>
                <a:spcPct val="0"/>
              </a:spcBef>
            </a:pPr>
            <a:r>
              <a:rPr lang="en-US" b="true" sz="4229">
                <a:solidFill>
                  <a:srgbClr val="FFFFFF"/>
                </a:solidFill>
                <a:latin typeface="Poppins Bold"/>
                <a:ea typeface="Poppins Bold"/>
                <a:cs typeface="Poppins Bold"/>
                <a:sym typeface="Poppins Bold"/>
              </a:rPr>
              <a:t>Objectifs des orientations pédagogiques</a:t>
            </a:r>
          </a:p>
        </p:txBody>
      </p:sp>
      <p:sp>
        <p:nvSpPr>
          <p:cNvPr name="TextBox 7" id="7"/>
          <p:cNvSpPr txBox="true"/>
          <p:nvPr/>
        </p:nvSpPr>
        <p:spPr>
          <a:xfrm rot="0">
            <a:off x="1424352" y="3324592"/>
            <a:ext cx="15834948" cy="5651501"/>
          </a:xfrm>
          <a:prstGeom prst="rect">
            <a:avLst/>
          </a:prstGeom>
        </p:spPr>
        <p:txBody>
          <a:bodyPr anchor="t" rtlCol="false" tIns="0" lIns="0" bIns="0" rIns="0">
            <a:spAutoFit/>
          </a:bodyPr>
          <a:lstStyle/>
          <a:p>
            <a:pPr algn="l" marL="863595" indent="-431797" lvl="1">
              <a:lnSpc>
                <a:spcPts val="5599"/>
              </a:lnSpc>
              <a:buFont typeface="Arial"/>
              <a:buChar char="•"/>
            </a:pPr>
            <a:r>
              <a:rPr lang="en-US" sz="3999">
                <a:solidFill>
                  <a:srgbClr val="171616"/>
                </a:solidFill>
                <a:latin typeface="Poppins"/>
                <a:ea typeface="Poppins"/>
                <a:cs typeface="Poppins"/>
                <a:sym typeface="Poppins"/>
              </a:rPr>
              <a:t> Améliorer la qualité des apprentissages.</a:t>
            </a:r>
          </a:p>
          <a:p>
            <a:pPr algn="l" marL="863595" indent="-431797" lvl="1">
              <a:lnSpc>
                <a:spcPts val="5599"/>
              </a:lnSpc>
              <a:buFont typeface="Arial"/>
              <a:buChar char="•"/>
            </a:pPr>
            <a:r>
              <a:rPr lang="en-US" sz="3999">
                <a:solidFill>
                  <a:srgbClr val="171616"/>
                </a:solidFill>
                <a:latin typeface="Poppins"/>
                <a:ea typeface="Poppins"/>
                <a:cs typeface="Poppins"/>
                <a:sym typeface="Poppins"/>
              </a:rPr>
              <a:t> Favoriser l’implication active de l’élève.</a:t>
            </a:r>
          </a:p>
          <a:p>
            <a:pPr algn="l" marL="863595" indent="-431797" lvl="1">
              <a:lnSpc>
                <a:spcPts val="5599"/>
              </a:lnSpc>
              <a:buFont typeface="Arial"/>
              <a:buChar char="•"/>
            </a:pPr>
            <a:r>
              <a:rPr lang="en-US" sz="3999">
                <a:solidFill>
                  <a:srgbClr val="171616"/>
                </a:solidFill>
                <a:latin typeface="Poppins"/>
                <a:ea typeface="Poppins"/>
                <a:cs typeface="Poppins"/>
                <a:sym typeface="Poppins"/>
              </a:rPr>
              <a:t> Développer les compétences scientifiques.</a:t>
            </a:r>
          </a:p>
          <a:p>
            <a:pPr algn="l" marL="863595" indent="-431797" lvl="1">
              <a:lnSpc>
                <a:spcPts val="5599"/>
              </a:lnSpc>
              <a:buFont typeface="Arial"/>
              <a:buChar char="•"/>
            </a:pPr>
            <a:r>
              <a:rPr lang="en-US" sz="3999">
                <a:solidFill>
                  <a:srgbClr val="171616"/>
                </a:solidFill>
                <a:latin typeface="Poppins"/>
                <a:ea typeface="Poppins"/>
                <a:cs typeface="Poppins"/>
                <a:sym typeface="Poppins"/>
              </a:rPr>
              <a:t>Adapter l’enseignement aux besoins et aux niveaux des élèves.</a:t>
            </a:r>
          </a:p>
          <a:p>
            <a:pPr algn="l" marL="863595" indent="-431797" lvl="1">
              <a:lnSpc>
                <a:spcPts val="5599"/>
              </a:lnSpc>
              <a:spcBef>
                <a:spcPct val="0"/>
              </a:spcBef>
              <a:buFont typeface="Arial"/>
              <a:buChar char="•"/>
            </a:pPr>
            <a:r>
              <a:rPr lang="en-US" sz="3999">
                <a:solidFill>
                  <a:srgbClr val="171616"/>
                </a:solidFill>
                <a:latin typeface="Poppins"/>
                <a:ea typeface="Poppins"/>
                <a:cs typeface="Poppins"/>
                <a:sym typeface="Poppins"/>
              </a:rPr>
              <a:t>Assurer la cohérence entre enseignement, apprentissage et évaluation.</a:t>
            </a:r>
          </a:p>
          <a:p>
            <a:pPr algn="l">
              <a:lnSpc>
                <a:spcPts val="559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6680" y="152155"/>
            <a:ext cx="15378360" cy="1328958"/>
          </a:xfrm>
          <a:prstGeom prst="rect">
            <a:avLst/>
          </a:prstGeom>
        </p:spPr>
        <p:txBody>
          <a:bodyPr anchor="t" rtlCol="false" tIns="0" lIns="0" bIns="0" rIns="0">
            <a:spAutoFit/>
          </a:bodyPr>
          <a:lstStyle/>
          <a:p>
            <a:pPr algn="l">
              <a:lnSpc>
                <a:spcPts val="10750"/>
              </a:lnSpc>
              <a:spcBef>
                <a:spcPct val="0"/>
              </a:spcBef>
            </a:pPr>
            <a:r>
              <a:rPr lang="en-US" sz="7678">
                <a:solidFill>
                  <a:srgbClr val="497FB4"/>
                </a:solidFill>
                <a:latin typeface="Lilita One"/>
                <a:ea typeface="Lilita One"/>
                <a:cs typeface="Lilita One"/>
                <a:sym typeface="Lilita One"/>
              </a:rPr>
              <a:t>LES ORIENTATIONS PÉDAGOGIQUES</a:t>
            </a:r>
          </a:p>
        </p:txBody>
      </p:sp>
      <p:grpSp>
        <p:nvGrpSpPr>
          <p:cNvPr name="Group 4" id="4"/>
          <p:cNvGrpSpPr/>
          <p:nvPr/>
        </p:nvGrpSpPr>
        <p:grpSpPr>
          <a:xfrm rot="0">
            <a:off x="686680" y="1832351"/>
            <a:ext cx="8211475" cy="1076564"/>
            <a:chOff x="0" y="0"/>
            <a:chExt cx="5729227" cy="751129"/>
          </a:xfrm>
        </p:grpSpPr>
        <p:sp>
          <p:nvSpPr>
            <p:cNvPr name="Freeform 5" id="5"/>
            <p:cNvSpPr/>
            <p:nvPr/>
          </p:nvSpPr>
          <p:spPr>
            <a:xfrm flipH="false" flipV="false" rot="0">
              <a:off x="0" y="0"/>
              <a:ext cx="5729227" cy="751130"/>
            </a:xfrm>
            <a:custGeom>
              <a:avLst/>
              <a:gdLst/>
              <a:ahLst/>
              <a:cxnLst/>
              <a:rect r="r" b="b" t="t" l="l"/>
              <a:pathLst>
                <a:path h="751130" w="5729227">
                  <a:moveTo>
                    <a:pt x="5604767" y="751129"/>
                  </a:moveTo>
                  <a:lnTo>
                    <a:pt x="124460" y="751129"/>
                  </a:lnTo>
                  <a:cubicBezTo>
                    <a:pt x="55880" y="751129"/>
                    <a:pt x="0" y="695249"/>
                    <a:pt x="0" y="626669"/>
                  </a:cubicBezTo>
                  <a:lnTo>
                    <a:pt x="0" y="124460"/>
                  </a:lnTo>
                  <a:cubicBezTo>
                    <a:pt x="0" y="55880"/>
                    <a:pt x="55880" y="0"/>
                    <a:pt x="124460" y="0"/>
                  </a:cubicBezTo>
                  <a:lnTo>
                    <a:pt x="5604767" y="0"/>
                  </a:lnTo>
                  <a:cubicBezTo>
                    <a:pt x="5673347" y="0"/>
                    <a:pt x="5729227" y="55880"/>
                    <a:pt x="5729227" y="124460"/>
                  </a:cubicBezTo>
                  <a:lnTo>
                    <a:pt x="5729227" y="626670"/>
                  </a:lnTo>
                  <a:cubicBezTo>
                    <a:pt x="5729227" y="695249"/>
                    <a:pt x="5673347" y="751130"/>
                    <a:pt x="5604767" y="751130"/>
                  </a:cubicBezTo>
                  <a:close/>
                </a:path>
              </a:pathLst>
            </a:custGeom>
            <a:solidFill>
              <a:srgbClr val="497FB4"/>
            </a:solidFill>
          </p:spPr>
        </p:sp>
      </p:grpSp>
      <p:sp>
        <p:nvSpPr>
          <p:cNvPr name="TextBox 6" id="6"/>
          <p:cNvSpPr txBox="true"/>
          <p:nvPr/>
        </p:nvSpPr>
        <p:spPr>
          <a:xfrm rot="0">
            <a:off x="686680" y="1936033"/>
            <a:ext cx="8457320" cy="759352"/>
          </a:xfrm>
          <a:prstGeom prst="rect">
            <a:avLst/>
          </a:prstGeom>
        </p:spPr>
        <p:txBody>
          <a:bodyPr anchor="t" rtlCol="false" tIns="0" lIns="0" bIns="0" rIns="0">
            <a:spAutoFit/>
          </a:bodyPr>
          <a:lstStyle/>
          <a:p>
            <a:pPr algn="ctr">
              <a:lnSpc>
                <a:spcPts val="5920"/>
              </a:lnSpc>
              <a:spcBef>
                <a:spcPct val="0"/>
              </a:spcBef>
            </a:pPr>
            <a:r>
              <a:rPr lang="en-US" b="true" sz="4229">
                <a:solidFill>
                  <a:srgbClr val="FFFFFF"/>
                </a:solidFill>
                <a:latin typeface="Poppins Bold"/>
                <a:ea typeface="Poppins Bold"/>
                <a:cs typeface="Poppins Bold"/>
                <a:sym typeface="Poppins Bold"/>
              </a:rPr>
              <a:t>Principes fondamentaux</a:t>
            </a:r>
          </a:p>
        </p:txBody>
      </p:sp>
      <p:sp>
        <p:nvSpPr>
          <p:cNvPr name="TextBox 7" id="7"/>
          <p:cNvSpPr txBox="true"/>
          <p:nvPr/>
        </p:nvSpPr>
        <p:spPr>
          <a:xfrm rot="0">
            <a:off x="1424352" y="3324592"/>
            <a:ext cx="15834948" cy="4241801"/>
          </a:xfrm>
          <a:prstGeom prst="rect">
            <a:avLst/>
          </a:prstGeom>
        </p:spPr>
        <p:txBody>
          <a:bodyPr anchor="t" rtlCol="false" tIns="0" lIns="0" bIns="0" rIns="0">
            <a:spAutoFit/>
          </a:bodyPr>
          <a:lstStyle/>
          <a:p>
            <a:pPr algn="l" marL="863595" indent="-431797" lvl="1">
              <a:lnSpc>
                <a:spcPts val="5599"/>
              </a:lnSpc>
              <a:buFont typeface="Arial"/>
              <a:buChar char="•"/>
            </a:pPr>
            <a:r>
              <a:rPr lang="en-US" sz="3999">
                <a:solidFill>
                  <a:srgbClr val="171616"/>
                </a:solidFill>
                <a:latin typeface="Poppins"/>
                <a:ea typeface="Poppins"/>
                <a:cs typeface="Poppins"/>
                <a:sym typeface="Poppins"/>
              </a:rPr>
              <a:t> Approche centrée sur l’élève.</a:t>
            </a:r>
          </a:p>
          <a:p>
            <a:pPr algn="l" marL="863595" indent="-431797" lvl="1">
              <a:lnSpc>
                <a:spcPts val="5599"/>
              </a:lnSpc>
              <a:buFont typeface="Arial"/>
              <a:buChar char="•"/>
            </a:pPr>
            <a:r>
              <a:rPr lang="en-US" sz="3999">
                <a:solidFill>
                  <a:srgbClr val="171616"/>
                </a:solidFill>
                <a:latin typeface="Poppins"/>
                <a:ea typeface="Poppins"/>
                <a:cs typeface="Poppins"/>
                <a:sym typeface="Poppins"/>
              </a:rPr>
              <a:t> Démarche d’investigation.</a:t>
            </a:r>
          </a:p>
          <a:p>
            <a:pPr algn="l" marL="863595" indent="-431797" lvl="1">
              <a:lnSpc>
                <a:spcPts val="5599"/>
              </a:lnSpc>
              <a:buFont typeface="Arial"/>
              <a:buChar char="•"/>
            </a:pPr>
            <a:r>
              <a:rPr lang="en-US" sz="3999">
                <a:solidFill>
                  <a:srgbClr val="171616"/>
                </a:solidFill>
                <a:latin typeface="Poppins"/>
                <a:ea typeface="Poppins"/>
                <a:cs typeface="Poppins"/>
                <a:sym typeface="Poppins"/>
              </a:rPr>
              <a:t> </a:t>
            </a:r>
            <a:r>
              <a:rPr lang="en-US" sz="3999">
                <a:solidFill>
                  <a:srgbClr val="171616"/>
                </a:solidFill>
                <a:latin typeface="Poppins"/>
                <a:ea typeface="Poppins"/>
                <a:cs typeface="Poppins"/>
                <a:sym typeface="Poppins"/>
              </a:rPr>
              <a:t>Articulation entre théorie et pratique.</a:t>
            </a:r>
          </a:p>
          <a:p>
            <a:pPr algn="l" marL="863595" indent="-431797" lvl="1">
              <a:lnSpc>
                <a:spcPts val="5599"/>
              </a:lnSpc>
              <a:buFont typeface="Arial"/>
              <a:buChar char="•"/>
            </a:pPr>
            <a:r>
              <a:rPr lang="en-US" sz="3999">
                <a:solidFill>
                  <a:srgbClr val="171616"/>
                </a:solidFill>
                <a:latin typeface="Poppins"/>
                <a:ea typeface="Poppins"/>
                <a:cs typeface="Poppins"/>
                <a:sym typeface="Poppins"/>
              </a:rPr>
              <a:t> Apprentissage coopératif.</a:t>
            </a:r>
          </a:p>
          <a:p>
            <a:pPr algn="l" marL="863595" indent="-431797" lvl="1">
              <a:lnSpc>
                <a:spcPts val="5599"/>
              </a:lnSpc>
              <a:spcBef>
                <a:spcPct val="0"/>
              </a:spcBef>
              <a:buFont typeface="Arial"/>
              <a:buChar char="•"/>
            </a:pPr>
            <a:r>
              <a:rPr lang="en-US" sz="3999">
                <a:solidFill>
                  <a:srgbClr val="171616"/>
                </a:solidFill>
                <a:latin typeface="Poppins"/>
                <a:ea typeface="Poppins"/>
                <a:cs typeface="Poppins"/>
                <a:sym typeface="Poppins"/>
              </a:rPr>
              <a:t> Pédagogie par compétences.</a:t>
            </a:r>
          </a:p>
          <a:p>
            <a:pPr algn="l">
              <a:lnSpc>
                <a:spcPts val="5599"/>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6680" y="152155"/>
            <a:ext cx="15378360" cy="1328958"/>
          </a:xfrm>
          <a:prstGeom prst="rect">
            <a:avLst/>
          </a:prstGeom>
        </p:spPr>
        <p:txBody>
          <a:bodyPr anchor="t" rtlCol="false" tIns="0" lIns="0" bIns="0" rIns="0">
            <a:spAutoFit/>
          </a:bodyPr>
          <a:lstStyle/>
          <a:p>
            <a:pPr algn="l">
              <a:lnSpc>
                <a:spcPts val="10750"/>
              </a:lnSpc>
              <a:spcBef>
                <a:spcPct val="0"/>
              </a:spcBef>
            </a:pPr>
            <a:r>
              <a:rPr lang="en-US" sz="7678">
                <a:solidFill>
                  <a:srgbClr val="497FB4"/>
                </a:solidFill>
                <a:latin typeface="Lilita One"/>
                <a:ea typeface="Lilita One"/>
                <a:cs typeface="Lilita One"/>
                <a:sym typeface="Lilita One"/>
              </a:rPr>
              <a:t>LES ORIENTATIONS PÉDAGOGIQUES</a:t>
            </a:r>
          </a:p>
        </p:txBody>
      </p:sp>
      <p:grpSp>
        <p:nvGrpSpPr>
          <p:cNvPr name="Group 4" id="4"/>
          <p:cNvGrpSpPr/>
          <p:nvPr/>
        </p:nvGrpSpPr>
        <p:grpSpPr>
          <a:xfrm rot="0">
            <a:off x="686680" y="1832351"/>
            <a:ext cx="10896198" cy="1076564"/>
            <a:chOff x="0" y="0"/>
            <a:chExt cx="7602384" cy="751129"/>
          </a:xfrm>
        </p:grpSpPr>
        <p:sp>
          <p:nvSpPr>
            <p:cNvPr name="Freeform 5" id="5"/>
            <p:cNvSpPr/>
            <p:nvPr/>
          </p:nvSpPr>
          <p:spPr>
            <a:xfrm flipH="false" flipV="false" rot="0">
              <a:off x="0" y="0"/>
              <a:ext cx="7602385" cy="751130"/>
            </a:xfrm>
            <a:custGeom>
              <a:avLst/>
              <a:gdLst/>
              <a:ahLst/>
              <a:cxnLst/>
              <a:rect r="r" b="b" t="t" l="l"/>
              <a:pathLst>
                <a:path h="751130" w="7602385">
                  <a:moveTo>
                    <a:pt x="7477924" y="751129"/>
                  </a:moveTo>
                  <a:lnTo>
                    <a:pt x="124460" y="751129"/>
                  </a:lnTo>
                  <a:cubicBezTo>
                    <a:pt x="55880" y="751129"/>
                    <a:pt x="0" y="695249"/>
                    <a:pt x="0" y="626669"/>
                  </a:cubicBezTo>
                  <a:lnTo>
                    <a:pt x="0" y="124460"/>
                  </a:lnTo>
                  <a:cubicBezTo>
                    <a:pt x="0" y="55880"/>
                    <a:pt x="55880" y="0"/>
                    <a:pt x="124460" y="0"/>
                  </a:cubicBezTo>
                  <a:lnTo>
                    <a:pt x="7477924" y="0"/>
                  </a:lnTo>
                  <a:cubicBezTo>
                    <a:pt x="7546504" y="0"/>
                    <a:pt x="7602385" y="55880"/>
                    <a:pt x="7602385" y="124460"/>
                  </a:cubicBezTo>
                  <a:lnTo>
                    <a:pt x="7602385" y="626670"/>
                  </a:lnTo>
                  <a:cubicBezTo>
                    <a:pt x="7602385" y="695249"/>
                    <a:pt x="7546504" y="751130"/>
                    <a:pt x="7477924" y="751130"/>
                  </a:cubicBezTo>
                  <a:close/>
                </a:path>
              </a:pathLst>
            </a:custGeom>
            <a:solidFill>
              <a:srgbClr val="497FB4"/>
            </a:solidFill>
          </p:spPr>
        </p:sp>
      </p:grpSp>
      <p:sp>
        <p:nvSpPr>
          <p:cNvPr name="TextBox 6" id="6"/>
          <p:cNvSpPr txBox="true"/>
          <p:nvPr/>
        </p:nvSpPr>
        <p:spPr>
          <a:xfrm rot="0">
            <a:off x="686680" y="1936033"/>
            <a:ext cx="10896198" cy="759352"/>
          </a:xfrm>
          <a:prstGeom prst="rect">
            <a:avLst/>
          </a:prstGeom>
        </p:spPr>
        <p:txBody>
          <a:bodyPr anchor="t" rtlCol="false" tIns="0" lIns="0" bIns="0" rIns="0">
            <a:spAutoFit/>
          </a:bodyPr>
          <a:lstStyle/>
          <a:p>
            <a:pPr algn="ctr">
              <a:lnSpc>
                <a:spcPts val="5920"/>
              </a:lnSpc>
              <a:spcBef>
                <a:spcPct val="0"/>
              </a:spcBef>
            </a:pPr>
            <a:r>
              <a:rPr lang="en-US" b="true" sz="4229">
                <a:solidFill>
                  <a:srgbClr val="FFFFFF"/>
                </a:solidFill>
                <a:latin typeface="Poppins Bold"/>
                <a:ea typeface="Poppins Bold"/>
                <a:cs typeface="Poppins Bold"/>
                <a:sym typeface="Poppins Bold"/>
              </a:rPr>
              <a:t>Orientations pédagogiques en PC</a:t>
            </a:r>
          </a:p>
        </p:txBody>
      </p:sp>
      <p:sp>
        <p:nvSpPr>
          <p:cNvPr name="TextBox 7" id="7"/>
          <p:cNvSpPr txBox="true"/>
          <p:nvPr/>
        </p:nvSpPr>
        <p:spPr>
          <a:xfrm rot="0">
            <a:off x="1424352" y="3324592"/>
            <a:ext cx="15834948" cy="4241801"/>
          </a:xfrm>
          <a:prstGeom prst="rect">
            <a:avLst/>
          </a:prstGeom>
        </p:spPr>
        <p:txBody>
          <a:bodyPr anchor="t" rtlCol="false" tIns="0" lIns="0" bIns="0" rIns="0">
            <a:spAutoFit/>
          </a:bodyPr>
          <a:lstStyle/>
          <a:p>
            <a:pPr algn="l" marL="863595" indent="-431797" lvl="1">
              <a:lnSpc>
                <a:spcPts val="5599"/>
              </a:lnSpc>
              <a:buFont typeface="Arial"/>
              <a:buChar char="•"/>
            </a:pPr>
            <a:r>
              <a:rPr lang="en-US" sz="3999">
                <a:solidFill>
                  <a:srgbClr val="171616"/>
                </a:solidFill>
                <a:latin typeface="Poppins"/>
                <a:ea typeface="Poppins"/>
                <a:cs typeface="Poppins"/>
                <a:sym typeface="Poppins"/>
              </a:rPr>
              <a:t>l’usage fréquent de l’expérimentation ;</a:t>
            </a:r>
          </a:p>
          <a:p>
            <a:pPr algn="l" marL="863595" indent="-431797" lvl="1">
              <a:lnSpc>
                <a:spcPts val="5599"/>
              </a:lnSpc>
              <a:buFont typeface="Arial"/>
              <a:buChar char="•"/>
            </a:pPr>
            <a:r>
              <a:rPr lang="en-US" sz="3999">
                <a:solidFill>
                  <a:srgbClr val="171616"/>
                </a:solidFill>
                <a:latin typeface="Poppins"/>
                <a:ea typeface="Poppins"/>
                <a:cs typeface="Poppins"/>
                <a:sym typeface="Poppins"/>
              </a:rPr>
              <a:t>la</a:t>
            </a:r>
            <a:r>
              <a:rPr lang="en-US" sz="3999">
                <a:solidFill>
                  <a:srgbClr val="171616"/>
                </a:solidFill>
                <a:latin typeface="Poppins"/>
                <a:ea typeface="Poppins"/>
                <a:cs typeface="Poppins"/>
                <a:sym typeface="Poppins"/>
              </a:rPr>
              <a:t> mise en place de situations-problèmes ;</a:t>
            </a:r>
          </a:p>
          <a:p>
            <a:pPr algn="l" marL="863595" indent="-431797" lvl="1">
              <a:lnSpc>
                <a:spcPts val="5599"/>
              </a:lnSpc>
              <a:buFont typeface="Arial"/>
              <a:buChar char="•"/>
            </a:pPr>
            <a:r>
              <a:rPr lang="en-US" sz="3999">
                <a:solidFill>
                  <a:srgbClr val="171616"/>
                </a:solidFill>
                <a:latin typeface="Poppins"/>
                <a:ea typeface="Poppins"/>
                <a:cs typeface="Poppins"/>
                <a:sym typeface="Poppins"/>
              </a:rPr>
              <a:t>le déve</a:t>
            </a:r>
            <a:r>
              <a:rPr lang="en-US" sz="3999">
                <a:solidFill>
                  <a:srgbClr val="171616"/>
                </a:solidFill>
                <a:latin typeface="Poppins"/>
                <a:ea typeface="Poppins"/>
                <a:cs typeface="Poppins"/>
                <a:sym typeface="Poppins"/>
              </a:rPr>
              <a:t>loppement de l’esprit scientifique et critique ;</a:t>
            </a:r>
          </a:p>
          <a:p>
            <a:pPr algn="l" marL="863595" indent="-431797" lvl="1">
              <a:lnSpc>
                <a:spcPts val="5599"/>
              </a:lnSpc>
              <a:buFont typeface="Arial"/>
              <a:buChar char="•"/>
            </a:pPr>
            <a:r>
              <a:rPr lang="en-US" sz="3999">
                <a:solidFill>
                  <a:srgbClr val="171616"/>
                </a:solidFill>
                <a:latin typeface="Poppins"/>
                <a:ea typeface="Poppins"/>
                <a:cs typeface="Poppins"/>
                <a:sym typeface="Poppins"/>
              </a:rPr>
              <a:t>l’intég</a:t>
            </a:r>
            <a:r>
              <a:rPr lang="en-US" sz="3999">
                <a:solidFill>
                  <a:srgbClr val="171616"/>
                </a:solidFill>
                <a:latin typeface="Poppins"/>
                <a:ea typeface="Poppins"/>
                <a:cs typeface="Poppins"/>
                <a:sym typeface="Poppins"/>
              </a:rPr>
              <a:t>ration des TICE (simulations, vidéos, logiciels) ;</a:t>
            </a:r>
          </a:p>
          <a:p>
            <a:pPr algn="l" marL="863595" indent="-431797" lvl="1">
              <a:lnSpc>
                <a:spcPts val="5599"/>
              </a:lnSpc>
              <a:spcBef>
                <a:spcPct val="0"/>
              </a:spcBef>
              <a:buFont typeface="Arial"/>
              <a:buChar char="•"/>
            </a:pPr>
            <a:r>
              <a:rPr lang="en-US" sz="3999">
                <a:solidFill>
                  <a:srgbClr val="171616"/>
                </a:solidFill>
                <a:latin typeface="Poppins"/>
                <a:ea typeface="Poppins"/>
                <a:cs typeface="Poppins"/>
                <a:sym typeface="Poppins"/>
              </a:rPr>
              <a:t>l’évaluation continue et formative.</a:t>
            </a:r>
          </a:p>
          <a:p>
            <a:pPr algn="l">
              <a:lnSpc>
                <a:spcPts val="5599"/>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86680" y="152155"/>
            <a:ext cx="15378360" cy="1328958"/>
          </a:xfrm>
          <a:prstGeom prst="rect">
            <a:avLst/>
          </a:prstGeom>
        </p:spPr>
        <p:txBody>
          <a:bodyPr anchor="t" rtlCol="false" tIns="0" lIns="0" bIns="0" rIns="0">
            <a:spAutoFit/>
          </a:bodyPr>
          <a:lstStyle/>
          <a:p>
            <a:pPr algn="l">
              <a:lnSpc>
                <a:spcPts val="10750"/>
              </a:lnSpc>
              <a:spcBef>
                <a:spcPct val="0"/>
              </a:spcBef>
            </a:pPr>
            <a:r>
              <a:rPr lang="en-US" sz="7678">
                <a:solidFill>
                  <a:srgbClr val="497FB4"/>
                </a:solidFill>
                <a:latin typeface="Lilita One"/>
                <a:ea typeface="Lilita One"/>
                <a:cs typeface="Lilita One"/>
                <a:sym typeface="Lilita One"/>
              </a:rPr>
              <a:t>LES ORIENTATIONS PÉDAGOGIQUES</a:t>
            </a:r>
          </a:p>
        </p:txBody>
      </p:sp>
      <p:grpSp>
        <p:nvGrpSpPr>
          <p:cNvPr name="Group 4" id="4"/>
          <p:cNvGrpSpPr/>
          <p:nvPr/>
        </p:nvGrpSpPr>
        <p:grpSpPr>
          <a:xfrm rot="0">
            <a:off x="686680" y="1832351"/>
            <a:ext cx="10896198" cy="1076564"/>
            <a:chOff x="0" y="0"/>
            <a:chExt cx="7602384" cy="751129"/>
          </a:xfrm>
        </p:grpSpPr>
        <p:sp>
          <p:nvSpPr>
            <p:cNvPr name="Freeform 5" id="5"/>
            <p:cNvSpPr/>
            <p:nvPr/>
          </p:nvSpPr>
          <p:spPr>
            <a:xfrm flipH="false" flipV="false" rot="0">
              <a:off x="0" y="0"/>
              <a:ext cx="7602385" cy="751130"/>
            </a:xfrm>
            <a:custGeom>
              <a:avLst/>
              <a:gdLst/>
              <a:ahLst/>
              <a:cxnLst/>
              <a:rect r="r" b="b" t="t" l="l"/>
              <a:pathLst>
                <a:path h="751130" w="7602385">
                  <a:moveTo>
                    <a:pt x="7477924" y="751129"/>
                  </a:moveTo>
                  <a:lnTo>
                    <a:pt x="124460" y="751129"/>
                  </a:lnTo>
                  <a:cubicBezTo>
                    <a:pt x="55880" y="751129"/>
                    <a:pt x="0" y="695249"/>
                    <a:pt x="0" y="626669"/>
                  </a:cubicBezTo>
                  <a:lnTo>
                    <a:pt x="0" y="124460"/>
                  </a:lnTo>
                  <a:cubicBezTo>
                    <a:pt x="0" y="55880"/>
                    <a:pt x="55880" y="0"/>
                    <a:pt x="124460" y="0"/>
                  </a:cubicBezTo>
                  <a:lnTo>
                    <a:pt x="7477924" y="0"/>
                  </a:lnTo>
                  <a:cubicBezTo>
                    <a:pt x="7546504" y="0"/>
                    <a:pt x="7602385" y="55880"/>
                    <a:pt x="7602385" y="124460"/>
                  </a:cubicBezTo>
                  <a:lnTo>
                    <a:pt x="7602385" y="626670"/>
                  </a:lnTo>
                  <a:cubicBezTo>
                    <a:pt x="7602385" y="695249"/>
                    <a:pt x="7546504" y="751130"/>
                    <a:pt x="7477924" y="751130"/>
                  </a:cubicBezTo>
                  <a:close/>
                </a:path>
              </a:pathLst>
            </a:custGeom>
            <a:solidFill>
              <a:srgbClr val="497FB4"/>
            </a:solidFill>
          </p:spPr>
        </p:sp>
      </p:grpSp>
      <p:sp>
        <p:nvSpPr>
          <p:cNvPr name="TextBox 6" id="6"/>
          <p:cNvSpPr txBox="true"/>
          <p:nvPr/>
        </p:nvSpPr>
        <p:spPr>
          <a:xfrm rot="0">
            <a:off x="686680" y="1936033"/>
            <a:ext cx="10896198" cy="759352"/>
          </a:xfrm>
          <a:prstGeom prst="rect">
            <a:avLst/>
          </a:prstGeom>
        </p:spPr>
        <p:txBody>
          <a:bodyPr anchor="t" rtlCol="false" tIns="0" lIns="0" bIns="0" rIns="0">
            <a:spAutoFit/>
          </a:bodyPr>
          <a:lstStyle/>
          <a:p>
            <a:pPr algn="ctr">
              <a:lnSpc>
                <a:spcPts val="5920"/>
              </a:lnSpc>
              <a:spcBef>
                <a:spcPct val="0"/>
              </a:spcBef>
            </a:pPr>
            <a:r>
              <a:rPr lang="en-US" b="true" sz="4229">
                <a:solidFill>
                  <a:srgbClr val="FFFFFF"/>
                </a:solidFill>
                <a:latin typeface="Poppins Bold"/>
                <a:ea typeface="Poppins Bold"/>
                <a:cs typeface="Poppins Bold"/>
                <a:sym typeface="Poppins Bold"/>
              </a:rPr>
              <a:t>Rôle de l’enseignant</a:t>
            </a:r>
          </a:p>
        </p:txBody>
      </p:sp>
      <p:sp>
        <p:nvSpPr>
          <p:cNvPr name="TextBox 7" id="7"/>
          <p:cNvSpPr txBox="true"/>
          <p:nvPr/>
        </p:nvSpPr>
        <p:spPr>
          <a:xfrm rot="0">
            <a:off x="1424352" y="3324592"/>
            <a:ext cx="15834948" cy="3536951"/>
          </a:xfrm>
          <a:prstGeom prst="rect">
            <a:avLst/>
          </a:prstGeom>
        </p:spPr>
        <p:txBody>
          <a:bodyPr anchor="t" rtlCol="false" tIns="0" lIns="0" bIns="0" rIns="0">
            <a:spAutoFit/>
          </a:bodyPr>
          <a:lstStyle/>
          <a:p>
            <a:pPr algn="l">
              <a:lnSpc>
                <a:spcPts val="5599"/>
              </a:lnSpc>
              <a:spcBef>
                <a:spcPct val="0"/>
              </a:spcBef>
            </a:pPr>
            <a:r>
              <a:rPr lang="en-US" sz="3999">
                <a:solidFill>
                  <a:srgbClr val="171616"/>
                </a:solidFill>
                <a:latin typeface="Poppins"/>
                <a:ea typeface="Poppins"/>
                <a:cs typeface="Poppins"/>
                <a:sym typeface="Poppins"/>
              </a:rPr>
              <a:t>Selon ces orientations, </a:t>
            </a:r>
            <a:r>
              <a:rPr lang="en-US" sz="3999">
                <a:solidFill>
                  <a:srgbClr val="171616"/>
                </a:solidFill>
                <a:latin typeface="Poppins"/>
                <a:ea typeface="Poppins"/>
                <a:cs typeface="Poppins"/>
                <a:sym typeface="Poppins"/>
              </a:rPr>
              <a:t>l’en</a:t>
            </a:r>
            <a:r>
              <a:rPr lang="en-US" sz="3999">
                <a:solidFill>
                  <a:srgbClr val="171616"/>
                </a:solidFill>
                <a:latin typeface="Poppins"/>
                <a:ea typeface="Poppins"/>
                <a:cs typeface="Poppins"/>
                <a:sym typeface="Poppins"/>
              </a:rPr>
              <a:t>seignant n’est plus seulement un transmetteur de savoirs, mais il joue un rô</a:t>
            </a:r>
            <a:r>
              <a:rPr lang="en-US" sz="3999">
                <a:solidFill>
                  <a:srgbClr val="171616"/>
                </a:solidFill>
                <a:latin typeface="Poppins"/>
                <a:ea typeface="Poppins"/>
                <a:cs typeface="Poppins"/>
                <a:sym typeface="Poppins"/>
              </a:rPr>
              <a:t>le d’acc</a:t>
            </a:r>
            <a:r>
              <a:rPr lang="en-US" sz="3999">
                <a:solidFill>
                  <a:srgbClr val="171616"/>
                </a:solidFill>
                <a:latin typeface="Poppins"/>
                <a:ea typeface="Poppins"/>
                <a:cs typeface="Poppins"/>
                <a:sym typeface="Poppins"/>
              </a:rPr>
              <a:t>ompagnateur du processus d’apprentissage en guidant les é</a:t>
            </a:r>
            <a:r>
              <a:rPr lang="en-US" sz="3999">
                <a:solidFill>
                  <a:srgbClr val="171616"/>
                </a:solidFill>
                <a:latin typeface="Poppins"/>
                <a:ea typeface="Poppins"/>
                <a:cs typeface="Poppins"/>
                <a:sym typeface="Poppins"/>
              </a:rPr>
              <a:t>lèves et en org</a:t>
            </a:r>
            <a:r>
              <a:rPr lang="en-US" sz="3999">
                <a:solidFill>
                  <a:srgbClr val="171616"/>
                </a:solidFill>
                <a:latin typeface="Poppins"/>
                <a:ea typeface="Poppins"/>
                <a:cs typeface="Poppins"/>
                <a:sym typeface="Poppins"/>
              </a:rPr>
              <a:t>anisant des situations favorisant la réflexion et le raisonnement scientifique.</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226740"/>
            <a:ext cx="15324499" cy="2682176"/>
          </a:xfrm>
          <a:prstGeom prst="rect">
            <a:avLst/>
          </a:prstGeom>
        </p:spPr>
        <p:txBody>
          <a:bodyPr anchor="t" rtlCol="false" tIns="0" lIns="0" bIns="0" rIns="0">
            <a:spAutoFit/>
          </a:bodyPr>
          <a:lstStyle/>
          <a:p>
            <a:pPr algn="l">
              <a:lnSpc>
                <a:spcPts val="10712"/>
              </a:lnSpc>
            </a:pPr>
            <a:r>
              <a:rPr lang="en-US" sz="7651">
                <a:solidFill>
                  <a:srgbClr val="497FB4"/>
                </a:solidFill>
                <a:latin typeface="Lilita One"/>
                <a:ea typeface="Lilita One"/>
                <a:cs typeface="Lilita One"/>
                <a:sym typeface="Lilita One"/>
              </a:rPr>
              <a:t>  MANUELS SCOLAIRES</a:t>
            </a:r>
          </a:p>
          <a:p>
            <a:pPr algn="l">
              <a:lnSpc>
                <a:spcPts val="10712"/>
              </a:lnSpc>
              <a:spcBef>
                <a:spcPct val="0"/>
              </a:spcBef>
            </a:pPr>
          </a:p>
        </p:txBody>
      </p:sp>
      <p:grpSp>
        <p:nvGrpSpPr>
          <p:cNvPr name="Group 4" id="4"/>
          <p:cNvGrpSpPr/>
          <p:nvPr/>
        </p:nvGrpSpPr>
        <p:grpSpPr>
          <a:xfrm rot="0">
            <a:off x="686680" y="1832351"/>
            <a:ext cx="10896198" cy="1076564"/>
            <a:chOff x="0" y="0"/>
            <a:chExt cx="7602384" cy="751129"/>
          </a:xfrm>
        </p:grpSpPr>
        <p:sp>
          <p:nvSpPr>
            <p:cNvPr name="Freeform 5" id="5"/>
            <p:cNvSpPr/>
            <p:nvPr/>
          </p:nvSpPr>
          <p:spPr>
            <a:xfrm flipH="false" flipV="false" rot="0">
              <a:off x="0" y="0"/>
              <a:ext cx="7602385" cy="751130"/>
            </a:xfrm>
            <a:custGeom>
              <a:avLst/>
              <a:gdLst/>
              <a:ahLst/>
              <a:cxnLst/>
              <a:rect r="r" b="b" t="t" l="l"/>
              <a:pathLst>
                <a:path h="751130" w="7602385">
                  <a:moveTo>
                    <a:pt x="7477924" y="751129"/>
                  </a:moveTo>
                  <a:lnTo>
                    <a:pt x="124460" y="751129"/>
                  </a:lnTo>
                  <a:cubicBezTo>
                    <a:pt x="55880" y="751129"/>
                    <a:pt x="0" y="695249"/>
                    <a:pt x="0" y="626669"/>
                  </a:cubicBezTo>
                  <a:lnTo>
                    <a:pt x="0" y="124460"/>
                  </a:lnTo>
                  <a:cubicBezTo>
                    <a:pt x="0" y="55880"/>
                    <a:pt x="55880" y="0"/>
                    <a:pt x="124460" y="0"/>
                  </a:cubicBezTo>
                  <a:lnTo>
                    <a:pt x="7477924" y="0"/>
                  </a:lnTo>
                  <a:cubicBezTo>
                    <a:pt x="7546504" y="0"/>
                    <a:pt x="7602385" y="55880"/>
                    <a:pt x="7602385" y="124460"/>
                  </a:cubicBezTo>
                  <a:lnTo>
                    <a:pt x="7602385" y="626670"/>
                  </a:lnTo>
                  <a:cubicBezTo>
                    <a:pt x="7602385" y="695249"/>
                    <a:pt x="7546504" y="751130"/>
                    <a:pt x="7477924" y="751130"/>
                  </a:cubicBezTo>
                  <a:close/>
                </a:path>
              </a:pathLst>
            </a:custGeom>
            <a:solidFill>
              <a:srgbClr val="497FB4"/>
            </a:solidFill>
          </p:spPr>
        </p:sp>
      </p:grpSp>
      <p:sp>
        <p:nvSpPr>
          <p:cNvPr name="Freeform 6" id="6"/>
          <p:cNvSpPr/>
          <p:nvPr/>
        </p:nvSpPr>
        <p:spPr>
          <a:xfrm flipH="false" flipV="false" rot="0">
            <a:off x="7897422" y="5656031"/>
            <a:ext cx="4630969" cy="4630969"/>
          </a:xfrm>
          <a:custGeom>
            <a:avLst/>
            <a:gdLst/>
            <a:ahLst/>
            <a:cxnLst/>
            <a:rect r="r" b="b" t="t" l="l"/>
            <a:pathLst>
              <a:path h="4630969" w="4630969">
                <a:moveTo>
                  <a:pt x="0" y="0"/>
                </a:moveTo>
                <a:lnTo>
                  <a:pt x="4630969" y="0"/>
                </a:lnTo>
                <a:lnTo>
                  <a:pt x="4630969" y="4630969"/>
                </a:lnTo>
                <a:lnTo>
                  <a:pt x="0" y="4630969"/>
                </a:lnTo>
                <a:lnTo>
                  <a:pt x="0" y="0"/>
                </a:lnTo>
                <a:close/>
              </a:path>
            </a:pathLst>
          </a:custGeom>
          <a:blipFill>
            <a:blip r:embed="rId3"/>
            <a:stretch>
              <a:fillRect l="0" t="0" r="0" b="0"/>
            </a:stretch>
          </a:blipFill>
        </p:spPr>
      </p:sp>
      <p:sp>
        <p:nvSpPr>
          <p:cNvPr name="TextBox 7" id="7"/>
          <p:cNvSpPr txBox="true"/>
          <p:nvPr/>
        </p:nvSpPr>
        <p:spPr>
          <a:xfrm rot="0">
            <a:off x="-2508771" y="1936590"/>
            <a:ext cx="10896198" cy="1502302"/>
          </a:xfrm>
          <a:prstGeom prst="rect">
            <a:avLst/>
          </a:prstGeom>
        </p:spPr>
        <p:txBody>
          <a:bodyPr anchor="t" rtlCol="false" tIns="0" lIns="0" bIns="0" rIns="0">
            <a:spAutoFit/>
          </a:bodyPr>
          <a:lstStyle/>
          <a:p>
            <a:pPr algn="ctr">
              <a:lnSpc>
                <a:spcPts val="5920"/>
              </a:lnSpc>
            </a:pPr>
            <a:r>
              <a:rPr lang="en-US" sz="4229" b="true">
                <a:solidFill>
                  <a:srgbClr val="FFFFFF"/>
                </a:solidFill>
                <a:latin typeface="Poppins Bold"/>
                <a:ea typeface="Poppins Bold"/>
                <a:cs typeface="Poppins Bold"/>
                <a:sym typeface="Poppins Bold"/>
              </a:rPr>
              <a:t>Définition</a:t>
            </a:r>
          </a:p>
          <a:p>
            <a:pPr algn="ctr">
              <a:lnSpc>
                <a:spcPts val="5920"/>
              </a:lnSpc>
              <a:spcBef>
                <a:spcPct val="0"/>
              </a:spcBef>
            </a:pPr>
          </a:p>
        </p:txBody>
      </p:sp>
      <p:sp>
        <p:nvSpPr>
          <p:cNvPr name="TextBox 8" id="8"/>
          <p:cNvSpPr txBox="true"/>
          <p:nvPr/>
        </p:nvSpPr>
        <p:spPr>
          <a:xfrm rot="0">
            <a:off x="686680" y="3071580"/>
            <a:ext cx="15834948" cy="2832101"/>
          </a:xfrm>
          <a:prstGeom prst="rect">
            <a:avLst/>
          </a:prstGeom>
        </p:spPr>
        <p:txBody>
          <a:bodyPr anchor="t" rtlCol="false" tIns="0" lIns="0" bIns="0" rIns="0">
            <a:spAutoFit/>
          </a:bodyPr>
          <a:lstStyle/>
          <a:p>
            <a:pPr algn="l">
              <a:lnSpc>
                <a:spcPts val="5599"/>
              </a:lnSpc>
              <a:spcBef>
                <a:spcPct val="0"/>
              </a:spcBef>
            </a:pPr>
            <a:r>
              <a:rPr lang="en-US" sz="3999">
                <a:solidFill>
                  <a:srgbClr val="171616"/>
                </a:solidFill>
                <a:latin typeface="Poppins"/>
                <a:ea typeface="Poppins"/>
                <a:cs typeface="Poppins"/>
                <a:sym typeface="Poppins"/>
              </a:rPr>
              <a:t> Ce sont des supports structurés et didactiques qui contiennent des notions théoriques, des exemples d'applications, des exercices, des activités expérimentales et souvent des corrigés.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226740"/>
            <a:ext cx="15324499" cy="2682176"/>
          </a:xfrm>
          <a:prstGeom prst="rect">
            <a:avLst/>
          </a:prstGeom>
        </p:spPr>
        <p:txBody>
          <a:bodyPr anchor="t" rtlCol="false" tIns="0" lIns="0" bIns="0" rIns="0">
            <a:spAutoFit/>
          </a:bodyPr>
          <a:lstStyle/>
          <a:p>
            <a:pPr algn="l">
              <a:lnSpc>
                <a:spcPts val="10712"/>
              </a:lnSpc>
            </a:pPr>
            <a:r>
              <a:rPr lang="en-US" sz="7651">
                <a:solidFill>
                  <a:srgbClr val="497FB4"/>
                </a:solidFill>
                <a:latin typeface="Lilita One"/>
                <a:ea typeface="Lilita One"/>
                <a:cs typeface="Lilita One"/>
                <a:sym typeface="Lilita One"/>
              </a:rPr>
              <a:t>  MANUELS SCOLAIRES</a:t>
            </a:r>
          </a:p>
          <a:p>
            <a:pPr algn="l">
              <a:lnSpc>
                <a:spcPts val="10712"/>
              </a:lnSpc>
              <a:spcBef>
                <a:spcPct val="0"/>
              </a:spcBef>
            </a:pPr>
          </a:p>
        </p:txBody>
      </p:sp>
      <p:grpSp>
        <p:nvGrpSpPr>
          <p:cNvPr name="Group 4" id="4"/>
          <p:cNvGrpSpPr/>
          <p:nvPr/>
        </p:nvGrpSpPr>
        <p:grpSpPr>
          <a:xfrm rot="0">
            <a:off x="686680" y="1832351"/>
            <a:ext cx="10896198" cy="1076564"/>
            <a:chOff x="0" y="0"/>
            <a:chExt cx="7602384" cy="751129"/>
          </a:xfrm>
        </p:grpSpPr>
        <p:sp>
          <p:nvSpPr>
            <p:cNvPr name="Freeform 5" id="5"/>
            <p:cNvSpPr/>
            <p:nvPr/>
          </p:nvSpPr>
          <p:spPr>
            <a:xfrm flipH="false" flipV="false" rot="0">
              <a:off x="0" y="0"/>
              <a:ext cx="7602385" cy="751130"/>
            </a:xfrm>
            <a:custGeom>
              <a:avLst/>
              <a:gdLst/>
              <a:ahLst/>
              <a:cxnLst/>
              <a:rect r="r" b="b" t="t" l="l"/>
              <a:pathLst>
                <a:path h="751130" w="7602385">
                  <a:moveTo>
                    <a:pt x="7477924" y="751129"/>
                  </a:moveTo>
                  <a:lnTo>
                    <a:pt x="124460" y="751129"/>
                  </a:lnTo>
                  <a:cubicBezTo>
                    <a:pt x="55880" y="751129"/>
                    <a:pt x="0" y="695249"/>
                    <a:pt x="0" y="626669"/>
                  </a:cubicBezTo>
                  <a:lnTo>
                    <a:pt x="0" y="124460"/>
                  </a:lnTo>
                  <a:cubicBezTo>
                    <a:pt x="0" y="55880"/>
                    <a:pt x="55880" y="0"/>
                    <a:pt x="124460" y="0"/>
                  </a:cubicBezTo>
                  <a:lnTo>
                    <a:pt x="7477924" y="0"/>
                  </a:lnTo>
                  <a:cubicBezTo>
                    <a:pt x="7546504" y="0"/>
                    <a:pt x="7602385" y="55880"/>
                    <a:pt x="7602385" y="124460"/>
                  </a:cubicBezTo>
                  <a:lnTo>
                    <a:pt x="7602385" y="626670"/>
                  </a:lnTo>
                  <a:cubicBezTo>
                    <a:pt x="7602385" y="695249"/>
                    <a:pt x="7546504" y="751130"/>
                    <a:pt x="7477924" y="751130"/>
                  </a:cubicBezTo>
                  <a:close/>
                </a:path>
              </a:pathLst>
            </a:custGeom>
            <a:solidFill>
              <a:srgbClr val="497FB4"/>
            </a:solidFill>
          </p:spPr>
        </p:sp>
      </p:grpSp>
      <p:sp>
        <p:nvSpPr>
          <p:cNvPr name="TextBox 6" id="6"/>
          <p:cNvSpPr txBox="true"/>
          <p:nvPr/>
        </p:nvSpPr>
        <p:spPr>
          <a:xfrm rot="0">
            <a:off x="-185522" y="1724377"/>
            <a:ext cx="10896198" cy="2245252"/>
          </a:xfrm>
          <a:prstGeom prst="rect">
            <a:avLst/>
          </a:prstGeom>
        </p:spPr>
        <p:txBody>
          <a:bodyPr anchor="t" rtlCol="false" tIns="0" lIns="0" bIns="0" rIns="0">
            <a:spAutoFit/>
          </a:bodyPr>
          <a:lstStyle/>
          <a:p>
            <a:pPr algn="ctr">
              <a:lnSpc>
                <a:spcPts val="5920"/>
              </a:lnSpc>
            </a:pPr>
            <a:r>
              <a:rPr lang="en-US" sz="4229" b="true">
                <a:solidFill>
                  <a:srgbClr val="FFFFFF"/>
                </a:solidFill>
                <a:latin typeface="Poppins Bold"/>
                <a:ea typeface="Poppins Bold"/>
                <a:cs typeface="Poppins Bold"/>
                <a:sym typeface="Poppins Bold"/>
              </a:rPr>
              <a:t>Rôles du manuel scolaire</a:t>
            </a:r>
          </a:p>
          <a:p>
            <a:pPr algn="ctr">
              <a:lnSpc>
                <a:spcPts val="5920"/>
              </a:lnSpc>
            </a:pPr>
          </a:p>
          <a:p>
            <a:pPr algn="ctr">
              <a:lnSpc>
                <a:spcPts val="5920"/>
              </a:lnSpc>
              <a:spcBef>
                <a:spcPct val="0"/>
              </a:spcBef>
            </a:pPr>
          </a:p>
        </p:txBody>
      </p:sp>
      <p:sp>
        <p:nvSpPr>
          <p:cNvPr name="TextBox 7" id="7"/>
          <p:cNvSpPr txBox="true"/>
          <p:nvPr/>
        </p:nvSpPr>
        <p:spPr>
          <a:xfrm rot="0">
            <a:off x="518251" y="3855329"/>
            <a:ext cx="15834948" cy="2127251"/>
          </a:xfrm>
          <a:prstGeom prst="rect">
            <a:avLst/>
          </a:prstGeom>
        </p:spPr>
        <p:txBody>
          <a:bodyPr anchor="t" rtlCol="false" tIns="0" lIns="0" bIns="0" rIns="0">
            <a:spAutoFit/>
          </a:bodyPr>
          <a:lstStyle/>
          <a:p>
            <a:pPr algn="l" marL="863595" indent="-431797" lvl="1">
              <a:lnSpc>
                <a:spcPts val="5599"/>
              </a:lnSpc>
              <a:buFont typeface="Arial"/>
              <a:buChar char="•"/>
            </a:pPr>
            <a:r>
              <a:rPr lang="en-US" sz="3999">
                <a:solidFill>
                  <a:srgbClr val="171616"/>
                </a:solidFill>
                <a:latin typeface="Poppins"/>
                <a:ea typeface="Poppins"/>
                <a:cs typeface="Poppins"/>
                <a:sym typeface="Poppins"/>
              </a:rPr>
              <a:t> </a:t>
            </a:r>
            <a:r>
              <a:rPr lang="en-US" sz="3999">
                <a:solidFill>
                  <a:srgbClr val="171616"/>
                </a:solidFill>
                <a:latin typeface="Poppins"/>
                <a:ea typeface="Poppins"/>
                <a:cs typeface="Poppins"/>
                <a:sym typeface="Poppins"/>
              </a:rPr>
              <a:t>Structuration des connaissances</a:t>
            </a:r>
            <a:r>
              <a:rPr lang="en-US" sz="3999">
                <a:solidFill>
                  <a:srgbClr val="171616"/>
                </a:solidFill>
                <a:latin typeface="Poppins"/>
                <a:ea typeface="Poppins"/>
                <a:cs typeface="Poppins"/>
                <a:sym typeface="Poppins"/>
              </a:rPr>
              <a:t> </a:t>
            </a:r>
          </a:p>
          <a:p>
            <a:pPr algn="l" marL="863595" indent="-431797" lvl="1">
              <a:lnSpc>
                <a:spcPts val="5599"/>
              </a:lnSpc>
              <a:buFont typeface="Arial"/>
              <a:buChar char="•"/>
            </a:pPr>
            <a:r>
              <a:rPr lang="en-US" sz="3999">
                <a:solidFill>
                  <a:srgbClr val="171616"/>
                </a:solidFill>
                <a:latin typeface="Poppins"/>
                <a:ea typeface="Poppins"/>
                <a:cs typeface="Poppins"/>
                <a:sym typeface="Poppins"/>
              </a:rPr>
              <a:t>  Support pour les activités expérimentales </a:t>
            </a:r>
          </a:p>
          <a:p>
            <a:pPr algn="l" marL="863595" indent="-431797" lvl="1">
              <a:lnSpc>
                <a:spcPts val="5599"/>
              </a:lnSpc>
              <a:buFont typeface="Arial"/>
              <a:buChar char="•"/>
            </a:pPr>
            <a:r>
              <a:rPr lang="en-US" sz="3999">
                <a:solidFill>
                  <a:srgbClr val="171616"/>
                </a:solidFill>
                <a:latin typeface="Poppins"/>
                <a:ea typeface="Poppins"/>
                <a:cs typeface="Poppins"/>
                <a:sym typeface="Poppins"/>
              </a:rPr>
              <a:t>Exemples et exercices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689087" y="1641369"/>
            <a:ext cx="7273467" cy="7004261"/>
            <a:chOff x="0" y="0"/>
            <a:chExt cx="1784462" cy="1718416"/>
          </a:xfrm>
        </p:grpSpPr>
        <p:sp>
          <p:nvSpPr>
            <p:cNvPr name="Freeform 4" id="4"/>
            <p:cNvSpPr/>
            <p:nvPr/>
          </p:nvSpPr>
          <p:spPr>
            <a:xfrm flipH="false" flipV="false" rot="0">
              <a:off x="0" y="0"/>
              <a:ext cx="1784462" cy="1718416"/>
            </a:xfrm>
            <a:custGeom>
              <a:avLst/>
              <a:gdLst/>
              <a:ahLst/>
              <a:cxnLst/>
              <a:rect r="r" b="b" t="t" l="l"/>
              <a:pathLst>
                <a:path h="1718416" w="1784462">
                  <a:moveTo>
                    <a:pt x="1660002" y="1718415"/>
                  </a:moveTo>
                  <a:lnTo>
                    <a:pt x="124460" y="1718415"/>
                  </a:lnTo>
                  <a:cubicBezTo>
                    <a:pt x="55880" y="1718415"/>
                    <a:pt x="0" y="1662536"/>
                    <a:pt x="0" y="1593955"/>
                  </a:cubicBezTo>
                  <a:lnTo>
                    <a:pt x="0" y="124460"/>
                  </a:lnTo>
                  <a:cubicBezTo>
                    <a:pt x="0" y="55880"/>
                    <a:pt x="55880" y="0"/>
                    <a:pt x="124460" y="0"/>
                  </a:cubicBezTo>
                  <a:lnTo>
                    <a:pt x="1660002" y="0"/>
                  </a:lnTo>
                  <a:cubicBezTo>
                    <a:pt x="1728582" y="0"/>
                    <a:pt x="1784462" y="55880"/>
                    <a:pt x="1784462" y="124460"/>
                  </a:cubicBezTo>
                  <a:lnTo>
                    <a:pt x="1784462" y="1593956"/>
                  </a:lnTo>
                  <a:cubicBezTo>
                    <a:pt x="1784462" y="1662536"/>
                    <a:pt x="1728582" y="1718416"/>
                    <a:pt x="1660002" y="1718416"/>
                  </a:cubicBezTo>
                  <a:close/>
                </a:path>
              </a:pathLst>
            </a:custGeom>
            <a:solidFill>
              <a:srgbClr val="497FB4"/>
            </a:solidFill>
          </p:spPr>
        </p:sp>
      </p:grpSp>
      <p:grpSp>
        <p:nvGrpSpPr>
          <p:cNvPr name="Group 5" id="5"/>
          <p:cNvGrpSpPr/>
          <p:nvPr/>
        </p:nvGrpSpPr>
        <p:grpSpPr>
          <a:xfrm rot="0">
            <a:off x="10376727" y="2302299"/>
            <a:ext cx="275736" cy="27573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7" id="7"/>
          <p:cNvSpPr txBox="true"/>
          <p:nvPr/>
        </p:nvSpPr>
        <p:spPr>
          <a:xfrm rot="0">
            <a:off x="1214680" y="1469919"/>
            <a:ext cx="8151570" cy="1493309"/>
          </a:xfrm>
          <a:prstGeom prst="rect">
            <a:avLst/>
          </a:prstGeom>
        </p:spPr>
        <p:txBody>
          <a:bodyPr anchor="t" rtlCol="false" tIns="0" lIns="0" bIns="0" rIns="0">
            <a:spAutoFit/>
          </a:bodyPr>
          <a:lstStyle/>
          <a:p>
            <a:pPr algn="l">
              <a:lnSpc>
                <a:spcPts val="12191"/>
              </a:lnSpc>
              <a:spcBef>
                <a:spcPct val="0"/>
              </a:spcBef>
            </a:pPr>
            <a:r>
              <a:rPr lang="en-US" sz="8708">
                <a:solidFill>
                  <a:srgbClr val="497FB4"/>
                </a:solidFill>
                <a:latin typeface="Lilita One"/>
                <a:ea typeface="Lilita One"/>
                <a:cs typeface="Lilita One"/>
                <a:sym typeface="Lilita One"/>
              </a:rPr>
              <a:t>OUR SCHEDULE</a:t>
            </a:r>
          </a:p>
        </p:txBody>
      </p:sp>
      <p:sp>
        <p:nvSpPr>
          <p:cNvPr name="TextBox 8" id="8"/>
          <p:cNvSpPr txBox="true"/>
          <p:nvPr/>
        </p:nvSpPr>
        <p:spPr>
          <a:xfrm rot="0">
            <a:off x="10992268" y="2790297"/>
            <a:ext cx="5301696" cy="8356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9" id="9"/>
          <p:cNvSpPr txBox="true"/>
          <p:nvPr/>
        </p:nvSpPr>
        <p:spPr>
          <a:xfrm rot="0">
            <a:off x="10992268" y="2252279"/>
            <a:ext cx="4380946" cy="325728"/>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Poppins Bold"/>
                <a:ea typeface="Poppins Bold"/>
                <a:cs typeface="Poppins Bold"/>
                <a:sym typeface="Poppins Bold"/>
              </a:rPr>
              <a:t>Monday, 08:00am</a:t>
            </a:r>
          </a:p>
        </p:txBody>
      </p:sp>
      <p:grpSp>
        <p:nvGrpSpPr>
          <p:cNvPr name="Group 10" id="10"/>
          <p:cNvGrpSpPr/>
          <p:nvPr/>
        </p:nvGrpSpPr>
        <p:grpSpPr>
          <a:xfrm rot="0">
            <a:off x="10376727" y="4481671"/>
            <a:ext cx="275736" cy="27573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2" id="12"/>
          <p:cNvSpPr txBox="true"/>
          <p:nvPr/>
        </p:nvSpPr>
        <p:spPr>
          <a:xfrm rot="0">
            <a:off x="10992268" y="4969669"/>
            <a:ext cx="5301696" cy="8356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13" id="13"/>
          <p:cNvSpPr txBox="true"/>
          <p:nvPr/>
        </p:nvSpPr>
        <p:spPr>
          <a:xfrm rot="0">
            <a:off x="10992268" y="4431651"/>
            <a:ext cx="4380946" cy="325728"/>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Poppins Bold"/>
                <a:ea typeface="Poppins Bold"/>
                <a:cs typeface="Poppins Bold"/>
                <a:sym typeface="Poppins Bold"/>
              </a:rPr>
              <a:t>Monday, 08:00am</a:t>
            </a:r>
          </a:p>
        </p:txBody>
      </p:sp>
      <p:grpSp>
        <p:nvGrpSpPr>
          <p:cNvPr name="Group 14" id="14"/>
          <p:cNvGrpSpPr/>
          <p:nvPr/>
        </p:nvGrpSpPr>
        <p:grpSpPr>
          <a:xfrm rot="0">
            <a:off x="10376727" y="6661043"/>
            <a:ext cx="275736" cy="27573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6" id="16"/>
          <p:cNvSpPr txBox="true"/>
          <p:nvPr/>
        </p:nvSpPr>
        <p:spPr>
          <a:xfrm rot="0">
            <a:off x="10992268" y="7149041"/>
            <a:ext cx="5301696" cy="8356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ea typeface="Poppins"/>
                <a:cs typeface="Poppins"/>
                <a:sym typeface="Poppins"/>
              </a:rPr>
              <a:t>Lorem ipsum dolor sit amet, consectetur adipiscing elit, sed do eiusmod tempor incididunt ut labore et dolore magna aliqua. Ut enim</a:t>
            </a:r>
          </a:p>
        </p:txBody>
      </p:sp>
      <p:sp>
        <p:nvSpPr>
          <p:cNvPr name="TextBox 17" id="17"/>
          <p:cNvSpPr txBox="true"/>
          <p:nvPr/>
        </p:nvSpPr>
        <p:spPr>
          <a:xfrm rot="0">
            <a:off x="10992268" y="6611023"/>
            <a:ext cx="4380946" cy="325728"/>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Poppins Bold"/>
                <a:ea typeface="Poppins Bold"/>
                <a:cs typeface="Poppins Bold"/>
                <a:sym typeface="Poppins Bold"/>
              </a:rPr>
              <a:t>Monday, 08:00am</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532331" y="2818701"/>
            <a:ext cx="9718913" cy="1905499"/>
          </a:xfrm>
          <a:prstGeom prst="rect">
            <a:avLst/>
          </a:prstGeom>
        </p:spPr>
        <p:txBody>
          <a:bodyPr anchor="t" rtlCol="false" tIns="0" lIns="0" bIns="0" rIns="0">
            <a:spAutoFit/>
          </a:bodyPr>
          <a:lstStyle/>
          <a:p>
            <a:pPr algn="l">
              <a:lnSpc>
                <a:spcPts val="15509"/>
              </a:lnSpc>
              <a:spcBef>
                <a:spcPct val="0"/>
              </a:spcBef>
            </a:pPr>
            <a:r>
              <a:rPr lang="en-US" sz="11077">
                <a:solidFill>
                  <a:srgbClr val="497FB4"/>
                </a:solidFill>
                <a:latin typeface="Lilita One"/>
                <a:ea typeface="Lilita One"/>
                <a:cs typeface="Lilita One"/>
                <a:sym typeface="Lilita One"/>
              </a:rPr>
              <a:t>CHIAKI SATO</a:t>
            </a:r>
          </a:p>
        </p:txBody>
      </p:sp>
      <p:grpSp>
        <p:nvGrpSpPr>
          <p:cNvPr name="Group 4" id="4"/>
          <p:cNvGrpSpPr/>
          <p:nvPr/>
        </p:nvGrpSpPr>
        <p:grpSpPr>
          <a:xfrm rot="0">
            <a:off x="1532331" y="1792259"/>
            <a:ext cx="4326482" cy="1015991"/>
            <a:chOff x="0" y="0"/>
            <a:chExt cx="3198599" cy="751129"/>
          </a:xfrm>
        </p:grpSpPr>
        <p:sp>
          <p:nvSpPr>
            <p:cNvPr name="Freeform 5" id="5"/>
            <p:cNvSpPr/>
            <p:nvPr/>
          </p:nvSpPr>
          <p:spPr>
            <a:xfrm flipH="false" flipV="false" rot="0">
              <a:off x="0" y="0"/>
              <a:ext cx="3198599" cy="751130"/>
            </a:xfrm>
            <a:custGeom>
              <a:avLst/>
              <a:gdLst/>
              <a:ahLst/>
              <a:cxnLst/>
              <a:rect r="r" b="b" t="t" l="l"/>
              <a:pathLst>
                <a:path h="751130" w="3198599">
                  <a:moveTo>
                    <a:pt x="3074139" y="751129"/>
                  </a:moveTo>
                  <a:lnTo>
                    <a:pt x="124460" y="751129"/>
                  </a:lnTo>
                  <a:cubicBezTo>
                    <a:pt x="55880" y="751129"/>
                    <a:pt x="0" y="695249"/>
                    <a:pt x="0" y="626669"/>
                  </a:cubicBezTo>
                  <a:lnTo>
                    <a:pt x="0" y="124460"/>
                  </a:lnTo>
                  <a:cubicBezTo>
                    <a:pt x="0" y="55880"/>
                    <a:pt x="55880" y="0"/>
                    <a:pt x="124460" y="0"/>
                  </a:cubicBezTo>
                  <a:lnTo>
                    <a:pt x="3074139" y="0"/>
                  </a:lnTo>
                  <a:cubicBezTo>
                    <a:pt x="3142719" y="0"/>
                    <a:pt x="3198599" y="55880"/>
                    <a:pt x="3198599" y="124460"/>
                  </a:cubicBezTo>
                  <a:lnTo>
                    <a:pt x="3198599" y="626670"/>
                  </a:lnTo>
                  <a:cubicBezTo>
                    <a:pt x="3198599" y="695249"/>
                    <a:pt x="3142719" y="751130"/>
                    <a:pt x="3074139" y="751130"/>
                  </a:cubicBezTo>
                  <a:close/>
                </a:path>
              </a:pathLst>
            </a:custGeom>
            <a:solidFill>
              <a:srgbClr val="497FB4"/>
            </a:solidFill>
          </p:spPr>
        </p:sp>
      </p:grpSp>
      <p:sp>
        <p:nvSpPr>
          <p:cNvPr name="TextBox 6" id="6"/>
          <p:cNvSpPr txBox="true"/>
          <p:nvPr/>
        </p:nvSpPr>
        <p:spPr>
          <a:xfrm rot="0">
            <a:off x="1532331" y="1924515"/>
            <a:ext cx="4326482" cy="626315"/>
          </a:xfrm>
          <a:prstGeom prst="rect">
            <a:avLst/>
          </a:prstGeom>
        </p:spPr>
        <p:txBody>
          <a:bodyPr anchor="t" rtlCol="false" tIns="0" lIns="0" bIns="0" rIns="0">
            <a:spAutoFit/>
          </a:bodyPr>
          <a:lstStyle/>
          <a:p>
            <a:pPr algn="ctr">
              <a:lnSpc>
                <a:spcPts val="4940"/>
              </a:lnSpc>
              <a:spcBef>
                <a:spcPct val="0"/>
              </a:spcBef>
            </a:pPr>
            <a:r>
              <a:rPr lang="en-US" b="true" sz="3529">
                <a:solidFill>
                  <a:srgbClr val="FFFFFF"/>
                </a:solidFill>
                <a:latin typeface="Poppins Bold"/>
                <a:ea typeface="Poppins Bold"/>
                <a:cs typeface="Poppins Bold"/>
                <a:sym typeface="Poppins Bold"/>
              </a:rPr>
              <a:t>Teacher Profile</a:t>
            </a:r>
          </a:p>
        </p:txBody>
      </p:sp>
      <p:sp>
        <p:nvSpPr>
          <p:cNvPr name="TextBox 7" id="7"/>
          <p:cNvSpPr txBox="true"/>
          <p:nvPr/>
        </p:nvSpPr>
        <p:spPr>
          <a:xfrm rot="0">
            <a:off x="1532331" y="5505796"/>
            <a:ext cx="7611669" cy="1664335"/>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a:t>
            </a:r>
          </a:p>
        </p:txBody>
      </p:sp>
      <p:sp>
        <p:nvSpPr>
          <p:cNvPr name="TextBox 8" id="8"/>
          <p:cNvSpPr txBox="true"/>
          <p:nvPr/>
        </p:nvSpPr>
        <p:spPr>
          <a:xfrm rot="0">
            <a:off x="1532331" y="7582881"/>
            <a:ext cx="7611669" cy="1111885"/>
          </a:xfrm>
          <a:prstGeom prst="rect">
            <a:avLst/>
          </a:prstGeom>
        </p:spPr>
        <p:txBody>
          <a:bodyPr anchor="t" rtlCol="false" tIns="0" lIns="0" bIns="0" rIns="0">
            <a:spAutoFit/>
          </a:bodyPr>
          <a:lstStyle/>
          <a:p>
            <a:pPr algn="l">
              <a:lnSpc>
                <a:spcPts val="2239"/>
              </a:lnSpc>
              <a:spcBef>
                <a:spcPct val="0"/>
              </a:spcBef>
            </a:pPr>
            <a:r>
              <a:rPr lang="en-US" sz="1599">
                <a:solidFill>
                  <a:srgbClr val="171616"/>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36725" y="3799048"/>
            <a:ext cx="8675804" cy="4838008"/>
            <a:chOff x="0" y="0"/>
            <a:chExt cx="2128509" cy="1186950"/>
          </a:xfrm>
        </p:grpSpPr>
        <p:sp>
          <p:nvSpPr>
            <p:cNvPr name="Freeform 4" id="4"/>
            <p:cNvSpPr/>
            <p:nvPr/>
          </p:nvSpPr>
          <p:spPr>
            <a:xfrm flipH="false" flipV="false" rot="0">
              <a:off x="0" y="0"/>
              <a:ext cx="2128510" cy="1186950"/>
            </a:xfrm>
            <a:custGeom>
              <a:avLst/>
              <a:gdLst/>
              <a:ahLst/>
              <a:cxnLst/>
              <a:rect r="r" b="b" t="t" l="l"/>
              <a:pathLst>
                <a:path h="1186950" w="2128510">
                  <a:moveTo>
                    <a:pt x="2004049" y="1186950"/>
                  </a:moveTo>
                  <a:lnTo>
                    <a:pt x="124460" y="1186950"/>
                  </a:lnTo>
                  <a:cubicBezTo>
                    <a:pt x="55880" y="1186950"/>
                    <a:pt x="0" y="1131070"/>
                    <a:pt x="0" y="1062490"/>
                  </a:cubicBezTo>
                  <a:lnTo>
                    <a:pt x="0" y="124460"/>
                  </a:lnTo>
                  <a:cubicBezTo>
                    <a:pt x="0" y="55880"/>
                    <a:pt x="55880" y="0"/>
                    <a:pt x="124460" y="0"/>
                  </a:cubicBezTo>
                  <a:lnTo>
                    <a:pt x="2004050" y="0"/>
                  </a:lnTo>
                  <a:cubicBezTo>
                    <a:pt x="2072629" y="0"/>
                    <a:pt x="2128510" y="55880"/>
                    <a:pt x="2128510" y="124460"/>
                  </a:cubicBezTo>
                  <a:lnTo>
                    <a:pt x="2128510" y="1062490"/>
                  </a:lnTo>
                  <a:cubicBezTo>
                    <a:pt x="2128510" y="1131070"/>
                    <a:pt x="2072629" y="1186950"/>
                    <a:pt x="2004050" y="1186950"/>
                  </a:cubicBezTo>
                  <a:close/>
                </a:path>
              </a:pathLst>
            </a:custGeom>
            <a:solidFill>
              <a:srgbClr val="497FB4"/>
            </a:solidFill>
          </p:spPr>
        </p:sp>
      </p:grpSp>
      <p:sp>
        <p:nvSpPr>
          <p:cNvPr name="Freeform 5" id="5"/>
          <p:cNvSpPr/>
          <p:nvPr/>
        </p:nvSpPr>
        <p:spPr>
          <a:xfrm flipH="false" flipV="false" rot="0">
            <a:off x="2938339" y="4791370"/>
            <a:ext cx="428844" cy="428844"/>
          </a:xfrm>
          <a:custGeom>
            <a:avLst/>
            <a:gdLst/>
            <a:ahLst/>
            <a:cxnLst/>
            <a:rect r="r" b="b" t="t" l="l"/>
            <a:pathLst>
              <a:path h="428844" w="428844">
                <a:moveTo>
                  <a:pt x="0" y="0"/>
                </a:moveTo>
                <a:lnTo>
                  <a:pt x="428845" y="0"/>
                </a:lnTo>
                <a:lnTo>
                  <a:pt x="428845" y="428844"/>
                </a:lnTo>
                <a:lnTo>
                  <a:pt x="0" y="42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965911" y="5636033"/>
            <a:ext cx="373702" cy="287411"/>
          </a:xfrm>
          <a:custGeom>
            <a:avLst/>
            <a:gdLst/>
            <a:ahLst/>
            <a:cxnLst/>
            <a:rect r="r" b="b" t="t" l="l"/>
            <a:pathLst>
              <a:path h="287411" w="373702">
                <a:moveTo>
                  <a:pt x="0" y="0"/>
                </a:moveTo>
                <a:lnTo>
                  <a:pt x="373701" y="0"/>
                </a:lnTo>
                <a:lnTo>
                  <a:pt x="373701" y="287411"/>
                </a:lnTo>
                <a:lnTo>
                  <a:pt x="0" y="287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028264" y="7227098"/>
            <a:ext cx="248994" cy="385766"/>
          </a:xfrm>
          <a:custGeom>
            <a:avLst/>
            <a:gdLst/>
            <a:ahLst/>
            <a:cxnLst/>
            <a:rect r="r" b="b" t="t" l="l"/>
            <a:pathLst>
              <a:path h="385766" w="248994">
                <a:moveTo>
                  <a:pt x="0" y="0"/>
                </a:moveTo>
                <a:lnTo>
                  <a:pt x="248995" y="0"/>
                </a:lnTo>
                <a:lnTo>
                  <a:pt x="248995" y="385766"/>
                </a:lnTo>
                <a:lnTo>
                  <a:pt x="0" y="3857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057214" y="4724695"/>
            <a:ext cx="5682947" cy="408831"/>
          </a:xfrm>
          <a:prstGeom prst="rect">
            <a:avLst/>
          </a:prstGeom>
        </p:spPr>
        <p:txBody>
          <a:bodyPr anchor="t" rtlCol="false" tIns="0" lIns="0" bIns="0" rIns="0">
            <a:spAutoFit/>
          </a:bodyPr>
          <a:lstStyle/>
          <a:p>
            <a:pPr algn="l">
              <a:lnSpc>
                <a:spcPts val="3191"/>
              </a:lnSpc>
              <a:spcBef>
                <a:spcPct val="0"/>
              </a:spcBef>
            </a:pPr>
            <a:r>
              <a:rPr lang="en-US" sz="2279">
                <a:solidFill>
                  <a:srgbClr val="FFFFFF"/>
                </a:solidFill>
                <a:latin typeface="Poppins"/>
                <a:ea typeface="Poppins"/>
                <a:cs typeface="Poppins"/>
                <a:sym typeface="Poppins"/>
              </a:rPr>
              <a:t>+123-456-7890</a:t>
            </a:r>
          </a:p>
        </p:txBody>
      </p:sp>
      <p:sp>
        <p:nvSpPr>
          <p:cNvPr name="TextBox 9" id="9"/>
          <p:cNvSpPr txBox="true"/>
          <p:nvPr/>
        </p:nvSpPr>
        <p:spPr>
          <a:xfrm rot="0">
            <a:off x="4057214" y="6398834"/>
            <a:ext cx="5682947" cy="408831"/>
          </a:xfrm>
          <a:prstGeom prst="rect">
            <a:avLst/>
          </a:prstGeom>
        </p:spPr>
        <p:txBody>
          <a:bodyPr anchor="t" rtlCol="false" tIns="0" lIns="0" bIns="0" rIns="0">
            <a:spAutoFit/>
          </a:bodyPr>
          <a:lstStyle/>
          <a:p>
            <a:pPr algn="l">
              <a:lnSpc>
                <a:spcPts val="3191"/>
              </a:lnSpc>
              <a:spcBef>
                <a:spcPct val="0"/>
              </a:spcBef>
            </a:pPr>
            <a:r>
              <a:rPr lang="en-US" sz="2279">
                <a:solidFill>
                  <a:srgbClr val="FFFFFF"/>
                </a:solidFill>
                <a:latin typeface="Poppins"/>
                <a:ea typeface="Poppins"/>
                <a:cs typeface="Poppins"/>
                <a:sym typeface="Poppins"/>
              </a:rPr>
              <a:t>www.reallygreatsite.com</a:t>
            </a:r>
          </a:p>
        </p:txBody>
      </p:sp>
      <p:sp>
        <p:nvSpPr>
          <p:cNvPr name="TextBox 10" id="10"/>
          <p:cNvSpPr txBox="true"/>
          <p:nvPr/>
        </p:nvSpPr>
        <p:spPr>
          <a:xfrm rot="0">
            <a:off x="4057214" y="7235904"/>
            <a:ext cx="5682947" cy="408831"/>
          </a:xfrm>
          <a:prstGeom prst="rect">
            <a:avLst/>
          </a:prstGeom>
        </p:spPr>
        <p:txBody>
          <a:bodyPr anchor="t" rtlCol="false" tIns="0" lIns="0" bIns="0" rIns="0">
            <a:spAutoFit/>
          </a:bodyPr>
          <a:lstStyle/>
          <a:p>
            <a:pPr algn="l">
              <a:lnSpc>
                <a:spcPts val="3191"/>
              </a:lnSpc>
              <a:spcBef>
                <a:spcPct val="0"/>
              </a:spcBef>
            </a:pPr>
            <a:r>
              <a:rPr lang="en-US" sz="2279">
                <a:solidFill>
                  <a:srgbClr val="FFFFFF"/>
                </a:solidFill>
                <a:latin typeface="Poppins"/>
                <a:ea typeface="Poppins"/>
                <a:cs typeface="Poppins"/>
                <a:sym typeface="Poppins"/>
              </a:rPr>
              <a:t>123 Anywhere ST., Any City, ST 12345</a:t>
            </a:r>
          </a:p>
        </p:txBody>
      </p:sp>
      <p:sp>
        <p:nvSpPr>
          <p:cNvPr name="TextBox 11" id="11"/>
          <p:cNvSpPr txBox="true"/>
          <p:nvPr/>
        </p:nvSpPr>
        <p:spPr>
          <a:xfrm rot="0">
            <a:off x="4057214" y="5561764"/>
            <a:ext cx="5682947" cy="408831"/>
          </a:xfrm>
          <a:prstGeom prst="rect">
            <a:avLst/>
          </a:prstGeom>
        </p:spPr>
        <p:txBody>
          <a:bodyPr anchor="t" rtlCol="false" tIns="0" lIns="0" bIns="0" rIns="0">
            <a:spAutoFit/>
          </a:bodyPr>
          <a:lstStyle/>
          <a:p>
            <a:pPr algn="l">
              <a:lnSpc>
                <a:spcPts val="3191"/>
              </a:lnSpc>
              <a:spcBef>
                <a:spcPct val="0"/>
              </a:spcBef>
            </a:pPr>
            <a:r>
              <a:rPr lang="en-US" sz="2279">
                <a:solidFill>
                  <a:srgbClr val="FFFFFF"/>
                </a:solidFill>
                <a:latin typeface="Poppins"/>
                <a:ea typeface="Poppins"/>
                <a:cs typeface="Poppins"/>
                <a:sym typeface="Poppins"/>
              </a:rPr>
              <a:t>hello@reallygreatsite.com</a:t>
            </a:r>
          </a:p>
        </p:txBody>
      </p:sp>
      <p:sp>
        <p:nvSpPr>
          <p:cNvPr name="TextBox 12" id="12"/>
          <p:cNvSpPr txBox="true"/>
          <p:nvPr/>
        </p:nvSpPr>
        <p:spPr>
          <a:xfrm rot="0">
            <a:off x="1736725" y="1621369"/>
            <a:ext cx="9564804" cy="1436459"/>
          </a:xfrm>
          <a:prstGeom prst="rect">
            <a:avLst/>
          </a:prstGeom>
        </p:spPr>
        <p:txBody>
          <a:bodyPr anchor="t" rtlCol="false" tIns="0" lIns="0" bIns="0" rIns="0">
            <a:spAutoFit/>
          </a:bodyPr>
          <a:lstStyle/>
          <a:p>
            <a:pPr algn="l">
              <a:lnSpc>
                <a:spcPts val="11658"/>
              </a:lnSpc>
              <a:spcBef>
                <a:spcPct val="0"/>
              </a:spcBef>
            </a:pPr>
            <a:r>
              <a:rPr lang="en-US" sz="8327">
                <a:solidFill>
                  <a:srgbClr val="1A171B"/>
                </a:solidFill>
                <a:latin typeface="Lilita One"/>
                <a:ea typeface="Lilita One"/>
                <a:cs typeface="Lilita One"/>
                <a:sym typeface="Lilita One"/>
              </a:rPr>
              <a:t>SCHOOL CONTACT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160632" y="2528328"/>
            <a:ext cx="13966737" cy="5230344"/>
            <a:chOff x="0" y="0"/>
            <a:chExt cx="6705915" cy="2511269"/>
          </a:xfrm>
        </p:grpSpPr>
        <p:sp>
          <p:nvSpPr>
            <p:cNvPr name="Freeform 4" id="4"/>
            <p:cNvSpPr/>
            <p:nvPr/>
          </p:nvSpPr>
          <p:spPr>
            <a:xfrm flipH="false" flipV="false" rot="0">
              <a:off x="0" y="0"/>
              <a:ext cx="6705915" cy="2511269"/>
            </a:xfrm>
            <a:custGeom>
              <a:avLst/>
              <a:gdLst/>
              <a:ahLst/>
              <a:cxnLst/>
              <a:rect r="r" b="b" t="t" l="l"/>
              <a:pathLst>
                <a:path h="2511269" w="6705915">
                  <a:moveTo>
                    <a:pt x="6440485" y="0"/>
                  </a:moveTo>
                  <a:lnTo>
                    <a:pt x="265430" y="0"/>
                  </a:lnTo>
                  <a:cubicBezTo>
                    <a:pt x="265430" y="146050"/>
                    <a:pt x="147320" y="265430"/>
                    <a:pt x="0" y="265430"/>
                  </a:cubicBezTo>
                  <a:lnTo>
                    <a:pt x="0" y="2245839"/>
                  </a:lnTo>
                  <a:cubicBezTo>
                    <a:pt x="146050" y="2245839"/>
                    <a:pt x="265430" y="2363949"/>
                    <a:pt x="265430" y="2511269"/>
                  </a:cubicBezTo>
                  <a:lnTo>
                    <a:pt x="6440485" y="2511269"/>
                  </a:lnTo>
                  <a:cubicBezTo>
                    <a:pt x="6440485" y="2365219"/>
                    <a:pt x="6558595" y="2245839"/>
                    <a:pt x="6705915" y="2245839"/>
                  </a:cubicBezTo>
                  <a:lnTo>
                    <a:pt x="6705915" y="265430"/>
                  </a:lnTo>
                  <a:cubicBezTo>
                    <a:pt x="6559865" y="265430"/>
                    <a:pt x="6440485" y="147320"/>
                    <a:pt x="6440485" y="0"/>
                  </a:cubicBezTo>
                  <a:close/>
                </a:path>
              </a:pathLst>
            </a:custGeom>
            <a:solidFill>
              <a:srgbClr val="497FB4"/>
            </a:solidFill>
          </p:spPr>
        </p:sp>
      </p:grpSp>
      <p:sp>
        <p:nvSpPr>
          <p:cNvPr name="TextBox 5" id="5"/>
          <p:cNvSpPr txBox="true"/>
          <p:nvPr/>
        </p:nvSpPr>
        <p:spPr>
          <a:xfrm rot="0">
            <a:off x="2550182" y="3110331"/>
            <a:ext cx="13187636" cy="2928523"/>
          </a:xfrm>
          <a:prstGeom prst="rect">
            <a:avLst/>
          </a:prstGeom>
        </p:spPr>
        <p:txBody>
          <a:bodyPr anchor="t" rtlCol="false" tIns="0" lIns="0" bIns="0" rIns="0">
            <a:spAutoFit/>
          </a:bodyPr>
          <a:lstStyle/>
          <a:p>
            <a:pPr algn="ctr">
              <a:lnSpc>
                <a:spcPts val="23869"/>
              </a:lnSpc>
              <a:spcBef>
                <a:spcPct val="0"/>
              </a:spcBef>
            </a:pPr>
            <a:r>
              <a:rPr lang="en-US" sz="17049">
                <a:solidFill>
                  <a:srgbClr val="FFFFFF"/>
                </a:solidFill>
                <a:latin typeface="Lilita One"/>
                <a:ea typeface="Lilita One"/>
                <a:cs typeface="Lilita One"/>
                <a:sym typeface="Lilita One"/>
              </a:rPr>
              <a:t>THANK YOU</a:t>
            </a:r>
          </a:p>
        </p:txBody>
      </p:sp>
      <p:sp>
        <p:nvSpPr>
          <p:cNvPr name="TextBox 6" id="6"/>
          <p:cNvSpPr txBox="true"/>
          <p:nvPr/>
        </p:nvSpPr>
        <p:spPr>
          <a:xfrm rot="0">
            <a:off x="4183898" y="6189159"/>
            <a:ext cx="9920204" cy="424816"/>
          </a:xfrm>
          <a:prstGeom prst="rect">
            <a:avLst/>
          </a:prstGeom>
        </p:spPr>
        <p:txBody>
          <a:bodyPr anchor="t" rtlCol="false" tIns="0" lIns="0" bIns="0" rIns="0">
            <a:spAutoFit/>
          </a:bodyPr>
          <a:lstStyle/>
          <a:p>
            <a:pPr algn="ctr">
              <a:lnSpc>
                <a:spcPts val="3359"/>
              </a:lnSpc>
              <a:spcBef>
                <a:spcPct val="0"/>
              </a:spcBef>
            </a:pPr>
            <a:r>
              <a:rPr lang="en-US" sz="2399" spc="1192">
                <a:solidFill>
                  <a:srgbClr val="FFFFFF"/>
                </a:solidFill>
                <a:latin typeface="Poppins"/>
                <a:ea typeface="Poppins"/>
                <a:cs typeface="Poppins"/>
                <a:sym typeface="Poppins"/>
              </a:rPr>
              <a:t>www.reallygreatsite.com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101664" y="2536825"/>
            <a:ext cx="14084672" cy="5213350"/>
            <a:chOff x="0" y="0"/>
            <a:chExt cx="4764445" cy="1763528"/>
          </a:xfrm>
        </p:grpSpPr>
        <p:sp>
          <p:nvSpPr>
            <p:cNvPr name="Freeform 4" id="4"/>
            <p:cNvSpPr/>
            <p:nvPr/>
          </p:nvSpPr>
          <p:spPr>
            <a:xfrm flipH="false" flipV="false" rot="0">
              <a:off x="0" y="0"/>
              <a:ext cx="4764445" cy="1763528"/>
            </a:xfrm>
            <a:custGeom>
              <a:avLst/>
              <a:gdLst/>
              <a:ahLst/>
              <a:cxnLst/>
              <a:rect r="r" b="b" t="t" l="l"/>
              <a:pathLst>
                <a:path h="1763528" w="4764445">
                  <a:moveTo>
                    <a:pt x="4639985" y="1763528"/>
                  </a:moveTo>
                  <a:lnTo>
                    <a:pt x="124460" y="1763528"/>
                  </a:lnTo>
                  <a:cubicBezTo>
                    <a:pt x="55880" y="1763528"/>
                    <a:pt x="0" y="1707648"/>
                    <a:pt x="0" y="1639068"/>
                  </a:cubicBezTo>
                  <a:lnTo>
                    <a:pt x="0" y="124460"/>
                  </a:lnTo>
                  <a:cubicBezTo>
                    <a:pt x="0" y="55880"/>
                    <a:pt x="55880" y="0"/>
                    <a:pt x="124460" y="0"/>
                  </a:cubicBezTo>
                  <a:lnTo>
                    <a:pt x="4639985" y="0"/>
                  </a:lnTo>
                  <a:cubicBezTo>
                    <a:pt x="4708565" y="0"/>
                    <a:pt x="4764445" y="55880"/>
                    <a:pt x="4764445" y="124460"/>
                  </a:cubicBezTo>
                  <a:lnTo>
                    <a:pt x="4764445" y="1639068"/>
                  </a:lnTo>
                  <a:cubicBezTo>
                    <a:pt x="4764445" y="1707648"/>
                    <a:pt x="4708565" y="1763528"/>
                    <a:pt x="4639985" y="1763528"/>
                  </a:cubicBezTo>
                  <a:close/>
                </a:path>
              </a:pathLst>
            </a:custGeom>
            <a:solidFill>
              <a:srgbClr val="497FB4"/>
            </a:solidFill>
          </p:spPr>
        </p:sp>
      </p:grpSp>
      <p:sp>
        <p:nvSpPr>
          <p:cNvPr name="Freeform 5" id="5"/>
          <p:cNvSpPr/>
          <p:nvPr/>
        </p:nvSpPr>
        <p:spPr>
          <a:xfrm flipH="false" flipV="false" rot="0">
            <a:off x="8562548" y="3099742"/>
            <a:ext cx="1162904" cy="802404"/>
          </a:xfrm>
          <a:custGeom>
            <a:avLst/>
            <a:gdLst/>
            <a:ahLst/>
            <a:cxnLst/>
            <a:rect r="r" b="b" t="t" l="l"/>
            <a:pathLst>
              <a:path h="802404" w="1162904">
                <a:moveTo>
                  <a:pt x="0" y="0"/>
                </a:moveTo>
                <a:lnTo>
                  <a:pt x="1162904" y="0"/>
                </a:lnTo>
                <a:lnTo>
                  <a:pt x="1162904" y="802403"/>
                </a:lnTo>
                <a:lnTo>
                  <a:pt x="0" y="8024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572878" y="4227452"/>
            <a:ext cx="11142243" cy="1651122"/>
          </a:xfrm>
          <a:prstGeom prst="rect">
            <a:avLst/>
          </a:prstGeom>
        </p:spPr>
        <p:txBody>
          <a:bodyPr anchor="t" rtlCol="false" tIns="0" lIns="0" bIns="0" rIns="0">
            <a:spAutoFit/>
          </a:bodyPr>
          <a:lstStyle/>
          <a:p>
            <a:pPr algn="ctr">
              <a:lnSpc>
                <a:spcPts val="6601"/>
              </a:lnSpc>
              <a:spcBef>
                <a:spcPct val="0"/>
              </a:spcBef>
            </a:pPr>
            <a:r>
              <a:rPr lang="en-US" sz="4715">
                <a:solidFill>
                  <a:srgbClr val="FFFFFF"/>
                </a:solidFill>
                <a:latin typeface="Poppins"/>
                <a:ea typeface="Poppins"/>
                <a:cs typeface="Poppins"/>
                <a:sym typeface="Poppins"/>
              </a:rPr>
              <a:t>Mathematics is a subject that relies on logic and reasoning.</a:t>
            </a:r>
          </a:p>
        </p:txBody>
      </p:sp>
      <p:sp>
        <p:nvSpPr>
          <p:cNvPr name="Freeform 7" id="7"/>
          <p:cNvSpPr/>
          <p:nvPr/>
        </p:nvSpPr>
        <p:spPr>
          <a:xfrm flipH="true" flipV="true" rot="0">
            <a:off x="8562548" y="6384855"/>
            <a:ext cx="1162904" cy="802404"/>
          </a:xfrm>
          <a:custGeom>
            <a:avLst/>
            <a:gdLst/>
            <a:ahLst/>
            <a:cxnLst/>
            <a:rect r="r" b="b" t="t" l="l"/>
            <a:pathLst>
              <a:path h="802404" w="1162904">
                <a:moveTo>
                  <a:pt x="1162904" y="802403"/>
                </a:moveTo>
                <a:lnTo>
                  <a:pt x="0" y="802403"/>
                </a:lnTo>
                <a:lnTo>
                  <a:pt x="0" y="0"/>
                </a:lnTo>
                <a:lnTo>
                  <a:pt x="1162904" y="0"/>
                </a:lnTo>
                <a:lnTo>
                  <a:pt x="1162904" y="802403"/>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144000" y="2413798"/>
            <a:ext cx="7818554" cy="8521008"/>
            <a:chOff x="0" y="0"/>
            <a:chExt cx="1918193" cy="2090532"/>
          </a:xfrm>
        </p:grpSpPr>
        <p:sp>
          <p:nvSpPr>
            <p:cNvPr name="Freeform 4" id="4"/>
            <p:cNvSpPr/>
            <p:nvPr/>
          </p:nvSpPr>
          <p:spPr>
            <a:xfrm flipH="false" flipV="false" rot="0">
              <a:off x="0" y="0"/>
              <a:ext cx="1918193" cy="2090532"/>
            </a:xfrm>
            <a:custGeom>
              <a:avLst/>
              <a:gdLst/>
              <a:ahLst/>
              <a:cxnLst/>
              <a:rect r="r" b="b" t="t" l="l"/>
              <a:pathLst>
                <a:path h="2090532" w="1918193">
                  <a:moveTo>
                    <a:pt x="1793733" y="2090532"/>
                  </a:moveTo>
                  <a:lnTo>
                    <a:pt x="124460" y="2090532"/>
                  </a:lnTo>
                  <a:cubicBezTo>
                    <a:pt x="55880" y="2090532"/>
                    <a:pt x="0" y="2034652"/>
                    <a:pt x="0" y="1966072"/>
                  </a:cubicBezTo>
                  <a:lnTo>
                    <a:pt x="0" y="124460"/>
                  </a:lnTo>
                  <a:cubicBezTo>
                    <a:pt x="0" y="55880"/>
                    <a:pt x="55880" y="0"/>
                    <a:pt x="124460" y="0"/>
                  </a:cubicBezTo>
                  <a:lnTo>
                    <a:pt x="1793733" y="0"/>
                  </a:lnTo>
                  <a:cubicBezTo>
                    <a:pt x="1862313" y="0"/>
                    <a:pt x="1918193" y="55880"/>
                    <a:pt x="1918193" y="124460"/>
                  </a:cubicBezTo>
                  <a:lnTo>
                    <a:pt x="1918193" y="1966072"/>
                  </a:lnTo>
                  <a:cubicBezTo>
                    <a:pt x="1918193" y="2034652"/>
                    <a:pt x="1862313" y="2090532"/>
                    <a:pt x="1793733" y="2090532"/>
                  </a:cubicBezTo>
                  <a:close/>
                </a:path>
              </a:pathLst>
            </a:custGeom>
            <a:solidFill>
              <a:srgbClr val="497FB4"/>
            </a:solidFill>
          </p:spPr>
        </p:sp>
      </p:grpSp>
      <p:sp>
        <p:nvSpPr>
          <p:cNvPr name="TextBox 5" id="5"/>
          <p:cNvSpPr txBox="true"/>
          <p:nvPr/>
        </p:nvSpPr>
        <p:spPr>
          <a:xfrm rot="0">
            <a:off x="1660978" y="5445399"/>
            <a:ext cx="7229022" cy="1735542"/>
          </a:xfrm>
          <a:prstGeom prst="rect">
            <a:avLst/>
          </a:prstGeom>
        </p:spPr>
        <p:txBody>
          <a:bodyPr anchor="t" rtlCol="false" tIns="0" lIns="0" bIns="0" rIns="0">
            <a:spAutoFit/>
          </a:bodyPr>
          <a:lstStyle/>
          <a:p>
            <a:pPr algn="l">
              <a:lnSpc>
                <a:spcPts val="14151"/>
              </a:lnSpc>
              <a:spcBef>
                <a:spcPct val="0"/>
              </a:spcBef>
            </a:pPr>
            <a:r>
              <a:rPr lang="en-US" sz="10107">
                <a:solidFill>
                  <a:srgbClr val="1A171B"/>
                </a:solidFill>
                <a:latin typeface="Lilita One"/>
                <a:ea typeface="Lilita One"/>
                <a:cs typeface="Lilita One"/>
                <a:sym typeface="Lilita One"/>
              </a:rPr>
              <a:t>CONCEPTS </a:t>
            </a:r>
          </a:p>
        </p:txBody>
      </p:sp>
      <p:sp>
        <p:nvSpPr>
          <p:cNvPr name="TextBox 6" id="6"/>
          <p:cNvSpPr txBox="true"/>
          <p:nvPr/>
        </p:nvSpPr>
        <p:spPr>
          <a:xfrm rot="0">
            <a:off x="1660978" y="6980916"/>
            <a:ext cx="7229022" cy="1734458"/>
          </a:xfrm>
          <a:prstGeom prst="rect">
            <a:avLst/>
          </a:prstGeom>
        </p:spPr>
        <p:txBody>
          <a:bodyPr anchor="t" rtlCol="false" tIns="0" lIns="0" bIns="0" rIns="0">
            <a:spAutoFit/>
          </a:bodyPr>
          <a:lstStyle/>
          <a:p>
            <a:pPr algn="l">
              <a:lnSpc>
                <a:spcPts val="14151"/>
              </a:lnSpc>
              <a:spcBef>
                <a:spcPct val="0"/>
              </a:spcBef>
            </a:pPr>
            <a:r>
              <a:rPr lang="en-US" sz="10107">
                <a:solidFill>
                  <a:srgbClr val="497FB4"/>
                </a:solidFill>
                <a:latin typeface="Lilita One"/>
                <a:ea typeface="Lilita One"/>
                <a:cs typeface="Lilita One"/>
                <a:sym typeface="Lilita One"/>
              </a:rPr>
              <a:t>IN MATH</a:t>
            </a:r>
          </a:p>
        </p:txBody>
      </p:sp>
      <p:sp>
        <p:nvSpPr>
          <p:cNvPr name="TextBox 7" id="7"/>
          <p:cNvSpPr txBox="true"/>
          <p:nvPr/>
        </p:nvSpPr>
        <p:spPr>
          <a:xfrm rot="0">
            <a:off x="10332379" y="3726037"/>
            <a:ext cx="6630175" cy="1983171"/>
          </a:xfrm>
          <a:prstGeom prst="rect">
            <a:avLst/>
          </a:prstGeom>
        </p:spPr>
        <p:txBody>
          <a:bodyPr anchor="t" rtlCol="false" tIns="0" lIns="0" bIns="0" rIns="0">
            <a:spAutoFit/>
          </a:bodyPr>
          <a:lstStyle/>
          <a:p>
            <a:pPr algn="l">
              <a:lnSpc>
                <a:spcPts val="15567"/>
              </a:lnSpc>
              <a:spcBef>
                <a:spcPct val="0"/>
              </a:spcBef>
            </a:pPr>
            <a:r>
              <a:rPr lang="en-US" b="true" sz="11119">
                <a:solidFill>
                  <a:srgbClr val="FFFFFF"/>
                </a:solidFill>
                <a:latin typeface="Poppins Bold"/>
                <a:ea typeface="Poppins Bold"/>
                <a:cs typeface="Poppins Bold"/>
                <a:sym typeface="Poppins Bold"/>
              </a:rPr>
              <a:t>2 + 2 = 4</a:t>
            </a:r>
          </a:p>
        </p:txBody>
      </p:sp>
      <p:sp>
        <p:nvSpPr>
          <p:cNvPr name="TextBox 8" id="8"/>
          <p:cNvSpPr txBox="true"/>
          <p:nvPr/>
        </p:nvSpPr>
        <p:spPr>
          <a:xfrm rot="0">
            <a:off x="10332379" y="3495532"/>
            <a:ext cx="4380946" cy="424816"/>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Poppins"/>
                <a:ea typeface="Poppins"/>
                <a:cs typeface="Poppins"/>
                <a:sym typeface="Poppins"/>
              </a:rPr>
              <a:t>Sum Formula</a:t>
            </a:r>
          </a:p>
        </p:txBody>
      </p:sp>
      <p:sp>
        <p:nvSpPr>
          <p:cNvPr name="TextBox 9" id="9"/>
          <p:cNvSpPr txBox="true"/>
          <p:nvPr/>
        </p:nvSpPr>
        <p:spPr>
          <a:xfrm rot="0">
            <a:off x="10332379" y="6732203"/>
            <a:ext cx="6630175" cy="1983171"/>
          </a:xfrm>
          <a:prstGeom prst="rect">
            <a:avLst/>
          </a:prstGeom>
        </p:spPr>
        <p:txBody>
          <a:bodyPr anchor="t" rtlCol="false" tIns="0" lIns="0" bIns="0" rIns="0">
            <a:spAutoFit/>
          </a:bodyPr>
          <a:lstStyle/>
          <a:p>
            <a:pPr algn="l">
              <a:lnSpc>
                <a:spcPts val="15567"/>
              </a:lnSpc>
              <a:spcBef>
                <a:spcPct val="0"/>
              </a:spcBef>
            </a:pPr>
            <a:r>
              <a:rPr lang="en-US" b="true" sz="11119">
                <a:solidFill>
                  <a:srgbClr val="FFFFFF"/>
                </a:solidFill>
                <a:latin typeface="Poppins Bold"/>
                <a:ea typeface="Poppins Bold"/>
                <a:cs typeface="Poppins Bold"/>
                <a:sym typeface="Poppins Bold"/>
              </a:rPr>
              <a:t>4 - 2 = 2</a:t>
            </a:r>
          </a:p>
        </p:txBody>
      </p:sp>
      <p:sp>
        <p:nvSpPr>
          <p:cNvPr name="TextBox 10" id="10"/>
          <p:cNvSpPr txBox="true"/>
          <p:nvPr/>
        </p:nvSpPr>
        <p:spPr>
          <a:xfrm rot="0">
            <a:off x="10332379" y="6501698"/>
            <a:ext cx="4380946" cy="424816"/>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Poppins"/>
                <a:ea typeface="Poppins"/>
                <a:cs typeface="Poppins"/>
                <a:sym typeface="Poppins"/>
              </a:rPr>
              <a:t>Subtraction Formula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60978" y="5788299"/>
            <a:ext cx="7229022" cy="2729519"/>
          </a:xfrm>
          <a:prstGeom prst="rect">
            <a:avLst/>
          </a:prstGeom>
        </p:spPr>
        <p:txBody>
          <a:bodyPr anchor="t" rtlCol="false" tIns="0" lIns="0" bIns="0" rIns="0">
            <a:spAutoFit/>
          </a:bodyPr>
          <a:lstStyle/>
          <a:p>
            <a:pPr algn="l">
              <a:lnSpc>
                <a:spcPts val="10512"/>
              </a:lnSpc>
            </a:pPr>
            <a:r>
              <a:rPr lang="en-US" sz="10107">
                <a:solidFill>
                  <a:srgbClr val="FFFFFF"/>
                </a:solidFill>
                <a:latin typeface="Lilita One"/>
                <a:ea typeface="Lilita One"/>
                <a:cs typeface="Lilita One"/>
                <a:sym typeface="Lilita One"/>
              </a:rPr>
              <a:t>CONCEPTS </a:t>
            </a:r>
          </a:p>
          <a:p>
            <a:pPr algn="l">
              <a:lnSpc>
                <a:spcPts val="10512"/>
              </a:lnSpc>
            </a:pPr>
            <a:r>
              <a:rPr lang="en-US" sz="10107">
                <a:solidFill>
                  <a:srgbClr val="FFFFFF"/>
                </a:solidFill>
                <a:latin typeface="Lilita One"/>
                <a:ea typeface="Lilita One"/>
                <a:cs typeface="Lilita One"/>
                <a:sym typeface="Lilita One"/>
              </a:rPr>
              <a:t>IN MATH</a:t>
            </a:r>
          </a:p>
        </p:txBody>
      </p:sp>
      <p:grpSp>
        <p:nvGrpSpPr>
          <p:cNvPr name="Group 4" id="4"/>
          <p:cNvGrpSpPr/>
          <p:nvPr/>
        </p:nvGrpSpPr>
        <p:grpSpPr>
          <a:xfrm rot="0">
            <a:off x="9144000" y="2413798"/>
            <a:ext cx="7818554" cy="8521008"/>
            <a:chOff x="0" y="0"/>
            <a:chExt cx="1918193" cy="2090532"/>
          </a:xfrm>
        </p:grpSpPr>
        <p:sp>
          <p:nvSpPr>
            <p:cNvPr name="Freeform 5" id="5"/>
            <p:cNvSpPr/>
            <p:nvPr/>
          </p:nvSpPr>
          <p:spPr>
            <a:xfrm flipH="false" flipV="false" rot="0">
              <a:off x="0" y="0"/>
              <a:ext cx="1918193" cy="2090532"/>
            </a:xfrm>
            <a:custGeom>
              <a:avLst/>
              <a:gdLst/>
              <a:ahLst/>
              <a:cxnLst/>
              <a:rect r="r" b="b" t="t" l="l"/>
              <a:pathLst>
                <a:path h="2090532" w="1918193">
                  <a:moveTo>
                    <a:pt x="1793733" y="2090532"/>
                  </a:moveTo>
                  <a:lnTo>
                    <a:pt x="124460" y="2090532"/>
                  </a:lnTo>
                  <a:cubicBezTo>
                    <a:pt x="55880" y="2090532"/>
                    <a:pt x="0" y="2034652"/>
                    <a:pt x="0" y="1966072"/>
                  </a:cubicBezTo>
                  <a:lnTo>
                    <a:pt x="0" y="124460"/>
                  </a:lnTo>
                  <a:cubicBezTo>
                    <a:pt x="0" y="55880"/>
                    <a:pt x="55880" y="0"/>
                    <a:pt x="124460" y="0"/>
                  </a:cubicBezTo>
                  <a:lnTo>
                    <a:pt x="1793733" y="0"/>
                  </a:lnTo>
                  <a:cubicBezTo>
                    <a:pt x="1862313" y="0"/>
                    <a:pt x="1918193" y="55880"/>
                    <a:pt x="1918193" y="124460"/>
                  </a:cubicBezTo>
                  <a:lnTo>
                    <a:pt x="1918193" y="1966072"/>
                  </a:lnTo>
                  <a:cubicBezTo>
                    <a:pt x="1918193" y="2034652"/>
                    <a:pt x="1862313" y="2090532"/>
                    <a:pt x="1793733" y="2090532"/>
                  </a:cubicBezTo>
                  <a:close/>
                </a:path>
              </a:pathLst>
            </a:custGeom>
            <a:solidFill>
              <a:srgbClr val="FFFFFF"/>
            </a:solidFill>
          </p:spPr>
        </p:sp>
      </p:grpSp>
      <p:sp>
        <p:nvSpPr>
          <p:cNvPr name="TextBox 6" id="6"/>
          <p:cNvSpPr txBox="true"/>
          <p:nvPr/>
        </p:nvSpPr>
        <p:spPr>
          <a:xfrm rot="0">
            <a:off x="10332379" y="3726037"/>
            <a:ext cx="6630175" cy="2013090"/>
          </a:xfrm>
          <a:prstGeom prst="rect">
            <a:avLst/>
          </a:prstGeom>
        </p:spPr>
        <p:txBody>
          <a:bodyPr anchor="t" rtlCol="false" tIns="0" lIns="0" bIns="0" rIns="0">
            <a:spAutoFit/>
          </a:bodyPr>
          <a:lstStyle/>
          <a:p>
            <a:pPr algn="l">
              <a:lnSpc>
                <a:spcPts val="15567"/>
              </a:lnSpc>
              <a:spcBef>
                <a:spcPct val="0"/>
              </a:spcBef>
            </a:pPr>
            <a:r>
              <a:rPr lang="en-US" b="true" sz="11119">
                <a:solidFill>
                  <a:srgbClr val="497FB4"/>
                </a:solidFill>
                <a:latin typeface="Poppins Bold"/>
                <a:ea typeface="Poppins Bold"/>
                <a:cs typeface="Poppins Bold"/>
                <a:sym typeface="Poppins Bold"/>
              </a:rPr>
              <a:t>2 x 2 = 4</a:t>
            </a:r>
          </a:p>
        </p:txBody>
      </p:sp>
      <p:sp>
        <p:nvSpPr>
          <p:cNvPr name="TextBox 7" id="7"/>
          <p:cNvSpPr txBox="true"/>
          <p:nvPr/>
        </p:nvSpPr>
        <p:spPr>
          <a:xfrm rot="0">
            <a:off x="10332379" y="3495532"/>
            <a:ext cx="4380946" cy="424816"/>
          </a:xfrm>
          <a:prstGeom prst="rect">
            <a:avLst/>
          </a:prstGeom>
        </p:spPr>
        <p:txBody>
          <a:bodyPr anchor="t" rtlCol="false" tIns="0" lIns="0" bIns="0" rIns="0">
            <a:spAutoFit/>
          </a:bodyPr>
          <a:lstStyle/>
          <a:p>
            <a:pPr algn="l">
              <a:lnSpc>
                <a:spcPts val="3359"/>
              </a:lnSpc>
              <a:spcBef>
                <a:spcPct val="0"/>
              </a:spcBef>
            </a:pPr>
            <a:r>
              <a:rPr lang="en-US" sz="2399">
                <a:solidFill>
                  <a:srgbClr val="497FB4"/>
                </a:solidFill>
                <a:latin typeface="Poppins"/>
                <a:ea typeface="Poppins"/>
                <a:cs typeface="Poppins"/>
                <a:sym typeface="Poppins"/>
              </a:rPr>
              <a:t>Multiplication Formula</a:t>
            </a:r>
          </a:p>
        </p:txBody>
      </p:sp>
      <p:sp>
        <p:nvSpPr>
          <p:cNvPr name="TextBox 8" id="8"/>
          <p:cNvSpPr txBox="true"/>
          <p:nvPr/>
        </p:nvSpPr>
        <p:spPr>
          <a:xfrm rot="0">
            <a:off x="10332379" y="6732203"/>
            <a:ext cx="6630175" cy="2013090"/>
          </a:xfrm>
          <a:prstGeom prst="rect">
            <a:avLst/>
          </a:prstGeom>
        </p:spPr>
        <p:txBody>
          <a:bodyPr anchor="t" rtlCol="false" tIns="0" lIns="0" bIns="0" rIns="0">
            <a:spAutoFit/>
          </a:bodyPr>
          <a:lstStyle/>
          <a:p>
            <a:pPr algn="l">
              <a:lnSpc>
                <a:spcPts val="15567"/>
              </a:lnSpc>
              <a:spcBef>
                <a:spcPct val="0"/>
              </a:spcBef>
            </a:pPr>
            <a:r>
              <a:rPr lang="en-US" b="true" sz="11119">
                <a:solidFill>
                  <a:srgbClr val="497FB4"/>
                </a:solidFill>
                <a:latin typeface="Poppins Bold"/>
                <a:ea typeface="Poppins Bold"/>
                <a:cs typeface="Poppins Bold"/>
                <a:sym typeface="Poppins Bold"/>
              </a:rPr>
              <a:t>4 : 2 = 2</a:t>
            </a:r>
          </a:p>
        </p:txBody>
      </p:sp>
      <p:sp>
        <p:nvSpPr>
          <p:cNvPr name="TextBox 9" id="9"/>
          <p:cNvSpPr txBox="true"/>
          <p:nvPr/>
        </p:nvSpPr>
        <p:spPr>
          <a:xfrm rot="0">
            <a:off x="10332379" y="6501698"/>
            <a:ext cx="4380946" cy="424816"/>
          </a:xfrm>
          <a:prstGeom prst="rect">
            <a:avLst/>
          </a:prstGeom>
        </p:spPr>
        <p:txBody>
          <a:bodyPr anchor="t" rtlCol="false" tIns="0" lIns="0" bIns="0" rIns="0">
            <a:spAutoFit/>
          </a:bodyPr>
          <a:lstStyle/>
          <a:p>
            <a:pPr algn="l">
              <a:lnSpc>
                <a:spcPts val="3359"/>
              </a:lnSpc>
              <a:spcBef>
                <a:spcPct val="0"/>
              </a:spcBef>
            </a:pPr>
            <a:r>
              <a:rPr lang="en-US" sz="2399">
                <a:solidFill>
                  <a:srgbClr val="497FB4"/>
                </a:solidFill>
                <a:latin typeface="Poppins"/>
                <a:ea typeface="Poppins"/>
                <a:cs typeface="Poppins"/>
                <a:sym typeface="Poppins"/>
              </a:rPr>
              <a:t>Division Formula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16769" y="1251795"/>
            <a:ext cx="14054463" cy="1268886"/>
          </a:xfrm>
          <a:prstGeom prst="rect">
            <a:avLst/>
          </a:prstGeom>
        </p:spPr>
        <p:txBody>
          <a:bodyPr anchor="t" rtlCol="false" tIns="0" lIns="0" bIns="0" rIns="0">
            <a:spAutoFit/>
          </a:bodyPr>
          <a:lstStyle/>
          <a:p>
            <a:pPr algn="ctr">
              <a:lnSpc>
                <a:spcPts val="10386"/>
              </a:lnSpc>
              <a:spcBef>
                <a:spcPct val="0"/>
              </a:spcBef>
            </a:pPr>
            <a:r>
              <a:rPr lang="en-US" sz="7418">
                <a:solidFill>
                  <a:srgbClr val="497FB4"/>
                </a:solidFill>
                <a:latin typeface="Lilita One"/>
                <a:ea typeface="Lilita One"/>
                <a:cs typeface="Lilita One"/>
                <a:sym typeface="Lilita One"/>
              </a:rPr>
              <a:t>MATH FOR OTHER LESSONS</a:t>
            </a:r>
          </a:p>
        </p:txBody>
      </p:sp>
      <p:grpSp>
        <p:nvGrpSpPr>
          <p:cNvPr name="Group 4" id="4"/>
          <p:cNvGrpSpPr/>
          <p:nvPr/>
        </p:nvGrpSpPr>
        <p:grpSpPr>
          <a:xfrm rot="0">
            <a:off x="2116769" y="7366215"/>
            <a:ext cx="4018247" cy="1294034"/>
            <a:chOff x="0" y="0"/>
            <a:chExt cx="2332414" cy="751129"/>
          </a:xfrm>
        </p:grpSpPr>
        <p:sp>
          <p:nvSpPr>
            <p:cNvPr name="Freeform 5" id="5"/>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sp>
        <p:nvSpPr>
          <p:cNvPr name="TextBox 6" id="6"/>
          <p:cNvSpPr txBox="true"/>
          <p:nvPr/>
        </p:nvSpPr>
        <p:spPr>
          <a:xfrm rot="0">
            <a:off x="2116769" y="7532157"/>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Physics</a:t>
            </a:r>
          </a:p>
        </p:txBody>
      </p:sp>
      <p:grpSp>
        <p:nvGrpSpPr>
          <p:cNvPr name="Group 7" id="7"/>
          <p:cNvGrpSpPr/>
          <p:nvPr/>
        </p:nvGrpSpPr>
        <p:grpSpPr>
          <a:xfrm rot="0">
            <a:off x="7134876" y="7366215"/>
            <a:ext cx="4018247" cy="1294034"/>
            <a:chOff x="0" y="0"/>
            <a:chExt cx="2332414" cy="751129"/>
          </a:xfrm>
        </p:grpSpPr>
        <p:sp>
          <p:nvSpPr>
            <p:cNvPr name="Freeform 8" id="8"/>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grpSp>
        <p:nvGrpSpPr>
          <p:cNvPr name="Group 9" id="9"/>
          <p:cNvGrpSpPr/>
          <p:nvPr/>
        </p:nvGrpSpPr>
        <p:grpSpPr>
          <a:xfrm rot="0">
            <a:off x="12152984" y="7366215"/>
            <a:ext cx="4018247" cy="1294034"/>
            <a:chOff x="0" y="0"/>
            <a:chExt cx="2332414" cy="751129"/>
          </a:xfrm>
        </p:grpSpPr>
        <p:sp>
          <p:nvSpPr>
            <p:cNvPr name="Freeform 10" id="10"/>
            <p:cNvSpPr/>
            <p:nvPr/>
          </p:nvSpPr>
          <p:spPr>
            <a:xfrm flipH="false" flipV="false" rot="0">
              <a:off x="0" y="0"/>
              <a:ext cx="2332414" cy="751130"/>
            </a:xfrm>
            <a:custGeom>
              <a:avLst/>
              <a:gdLst/>
              <a:ahLst/>
              <a:cxnLst/>
              <a:rect r="r" b="b" t="t" l="l"/>
              <a:pathLst>
                <a:path h="751130" w="2332414">
                  <a:moveTo>
                    <a:pt x="2207954" y="751129"/>
                  </a:moveTo>
                  <a:lnTo>
                    <a:pt x="124460" y="751129"/>
                  </a:lnTo>
                  <a:cubicBezTo>
                    <a:pt x="55880" y="751129"/>
                    <a:pt x="0" y="695249"/>
                    <a:pt x="0" y="626669"/>
                  </a:cubicBezTo>
                  <a:lnTo>
                    <a:pt x="0" y="124460"/>
                  </a:lnTo>
                  <a:cubicBezTo>
                    <a:pt x="0" y="55880"/>
                    <a:pt x="55880" y="0"/>
                    <a:pt x="124460" y="0"/>
                  </a:cubicBezTo>
                  <a:lnTo>
                    <a:pt x="2207954" y="0"/>
                  </a:lnTo>
                  <a:cubicBezTo>
                    <a:pt x="2276534" y="0"/>
                    <a:pt x="2332414" y="55880"/>
                    <a:pt x="2332414" y="124460"/>
                  </a:cubicBezTo>
                  <a:lnTo>
                    <a:pt x="2332414" y="626670"/>
                  </a:lnTo>
                  <a:cubicBezTo>
                    <a:pt x="2332414" y="695249"/>
                    <a:pt x="2276534" y="751130"/>
                    <a:pt x="2207954" y="751130"/>
                  </a:cubicBezTo>
                  <a:close/>
                </a:path>
              </a:pathLst>
            </a:custGeom>
            <a:solidFill>
              <a:srgbClr val="497FB4"/>
            </a:solidFill>
          </p:spPr>
        </p:sp>
      </p:grpSp>
      <p:sp>
        <p:nvSpPr>
          <p:cNvPr name="TextBox 11" id="11"/>
          <p:cNvSpPr txBox="true"/>
          <p:nvPr/>
        </p:nvSpPr>
        <p:spPr>
          <a:xfrm rot="0">
            <a:off x="12152984" y="7532157"/>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Biology</a:t>
            </a:r>
          </a:p>
        </p:txBody>
      </p:sp>
      <p:sp>
        <p:nvSpPr>
          <p:cNvPr name="TextBox 12" id="12"/>
          <p:cNvSpPr txBox="true"/>
          <p:nvPr/>
        </p:nvSpPr>
        <p:spPr>
          <a:xfrm rot="0">
            <a:off x="7134876" y="7532157"/>
            <a:ext cx="4018247" cy="800198"/>
          </a:xfrm>
          <a:prstGeom prst="rect">
            <a:avLst/>
          </a:prstGeom>
        </p:spPr>
        <p:txBody>
          <a:bodyPr anchor="t" rtlCol="false" tIns="0" lIns="0" bIns="0" rIns="0">
            <a:spAutoFit/>
          </a:bodyPr>
          <a:lstStyle/>
          <a:p>
            <a:pPr algn="ctr">
              <a:lnSpc>
                <a:spcPts val="6293"/>
              </a:lnSpc>
              <a:spcBef>
                <a:spcPct val="0"/>
              </a:spcBef>
            </a:pPr>
            <a:r>
              <a:rPr lang="en-US" b="true" sz="4495">
                <a:solidFill>
                  <a:srgbClr val="FFFFFF"/>
                </a:solidFill>
                <a:latin typeface="Poppins Bold"/>
                <a:ea typeface="Poppins Bold"/>
                <a:cs typeface="Poppins Bold"/>
                <a:sym typeface="Poppins Bold"/>
              </a:rPr>
              <a:t>Chemical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3450" y="2532954"/>
            <a:ext cx="8369021" cy="1137727"/>
            <a:chOff x="0" y="0"/>
            <a:chExt cx="4857846" cy="660400"/>
          </a:xfrm>
        </p:grpSpPr>
        <p:sp>
          <p:nvSpPr>
            <p:cNvPr name="Freeform 4" id="4"/>
            <p:cNvSpPr/>
            <p:nvPr/>
          </p:nvSpPr>
          <p:spPr>
            <a:xfrm flipH="false" flipV="false" rot="0">
              <a:off x="0" y="0"/>
              <a:ext cx="4857846" cy="660400"/>
            </a:xfrm>
            <a:custGeom>
              <a:avLst/>
              <a:gdLst/>
              <a:ahLst/>
              <a:cxnLst/>
              <a:rect r="r" b="b" t="t" l="l"/>
              <a:pathLst>
                <a:path h="660400" w="4857846">
                  <a:moveTo>
                    <a:pt x="4733386" y="660400"/>
                  </a:moveTo>
                  <a:lnTo>
                    <a:pt x="124460" y="660400"/>
                  </a:lnTo>
                  <a:cubicBezTo>
                    <a:pt x="55880" y="660400"/>
                    <a:pt x="0" y="604520"/>
                    <a:pt x="0" y="535940"/>
                  </a:cubicBezTo>
                  <a:lnTo>
                    <a:pt x="0" y="124460"/>
                  </a:lnTo>
                  <a:cubicBezTo>
                    <a:pt x="0" y="55880"/>
                    <a:pt x="55880" y="0"/>
                    <a:pt x="124460" y="0"/>
                  </a:cubicBezTo>
                  <a:lnTo>
                    <a:pt x="4733386" y="0"/>
                  </a:lnTo>
                  <a:cubicBezTo>
                    <a:pt x="4801966" y="0"/>
                    <a:pt x="4857846" y="55880"/>
                    <a:pt x="4857846" y="124460"/>
                  </a:cubicBezTo>
                  <a:lnTo>
                    <a:pt x="4857846" y="535940"/>
                  </a:lnTo>
                  <a:cubicBezTo>
                    <a:pt x="4857846" y="604520"/>
                    <a:pt x="4801966" y="660400"/>
                    <a:pt x="4733386" y="660400"/>
                  </a:cubicBezTo>
                  <a:close/>
                </a:path>
              </a:pathLst>
            </a:custGeom>
            <a:solidFill>
              <a:srgbClr val="497FB4"/>
            </a:solidFill>
          </p:spPr>
        </p:sp>
      </p:grpSp>
      <p:grpSp>
        <p:nvGrpSpPr>
          <p:cNvPr name="Group 5" id="5"/>
          <p:cNvGrpSpPr/>
          <p:nvPr/>
        </p:nvGrpSpPr>
        <p:grpSpPr>
          <a:xfrm rot="0">
            <a:off x="2427952" y="4347087"/>
            <a:ext cx="3968400" cy="4911213"/>
            <a:chOff x="0" y="0"/>
            <a:chExt cx="1553519" cy="1922604"/>
          </a:xfrm>
        </p:grpSpPr>
        <p:sp>
          <p:nvSpPr>
            <p:cNvPr name="Freeform 6" id="6"/>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7" id="7"/>
          <p:cNvGrpSpPr/>
          <p:nvPr/>
        </p:nvGrpSpPr>
        <p:grpSpPr>
          <a:xfrm rot="0">
            <a:off x="7318272" y="4347087"/>
            <a:ext cx="3968400" cy="4911213"/>
            <a:chOff x="0" y="0"/>
            <a:chExt cx="1553519" cy="1922604"/>
          </a:xfrm>
        </p:grpSpPr>
        <p:sp>
          <p:nvSpPr>
            <p:cNvPr name="Freeform 8" id="8"/>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9" id="9"/>
          <p:cNvGrpSpPr/>
          <p:nvPr/>
        </p:nvGrpSpPr>
        <p:grpSpPr>
          <a:xfrm rot="0">
            <a:off x="12208591" y="4347087"/>
            <a:ext cx="3968400" cy="4911213"/>
            <a:chOff x="0" y="0"/>
            <a:chExt cx="1553519" cy="1922604"/>
          </a:xfrm>
        </p:grpSpPr>
        <p:sp>
          <p:nvSpPr>
            <p:cNvPr name="Freeform 10" id="10"/>
            <p:cNvSpPr/>
            <p:nvPr/>
          </p:nvSpPr>
          <p:spPr>
            <a:xfrm flipH="false" flipV="false" rot="0">
              <a:off x="0" y="0"/>
              <a:ext cx="1553519" cy="1922604"/>
            </a:xfrm>
            <a:custGeom>
              <a:avLst/>
              <a:gdLst/>
              <a:ahLst/>
              <a:cxnLst/>
              <a:rect r="r" b="b" t="t" l="l"/>
              <a:pathLst>
                <a:path h="1922604" w="1553519">
                  <a:moveTo>
                    <a:pt x="1429059" y="1922604"/>
                  </a:moveTo>
                  <a:lnTo>
                    <a:pt x="124460" y="1922604"/>
                  </a:lnTo>
                  <a:cubicBezTo>
                    <a:pt x="55880" y="1922604"/>
                    <a:pt x="0" y="1866724"/>
                    <a:pt x="0" y="1798144"/>
                  </a:cubicBezTo>
                  <a:lnTo>
                    <a:pt x="0" y="124460"/>
                  </a:lnTo>
                  <a:cubicBezTo>
                    <a:pt x="0" y="55880"/>
                    <a:pt x="55880" y="0"/>
                    <a:pt x="124460" y="0"/>
                  </a:cubicBezTo>
                  <a:lnTo>
                    <a:pt x="1429059" y="0"/>
                  </a:lnTo>
                  <a:cubicBezTo>
                    <a:pt x="1497639" y="0"/>
                    <a:pt x="1553519" y="55880"/>
                    <a:pt x="1553519" y="124460"/>
                  </a:cubicBezTo>
                  <a:lnTo>
                    <a:pt x="1553519" y="1798144"/>
                  </a:lnTo>
                  <a:cubicBezTo>
                    <a:pt x="1553519" y="1866724"/>
                    <a:pt x="1497639" y="1922604"/>
                    <a:pt x="1429059" y="1922604"/>
                  </a:cubicBezTo>
                  <a:close/>
                </a:path>
              </a:pathLst>
            </a:custGeom>
            <a:solidFill>
              <a:srgbClr val="497FB4"/>
            </a:solidFill>
          </p:spPr>
        </p:sp>
      </p:grpSp>
      <p:grpSp>
        <p:nvGrpSpPr>
          <p:cNvPr name="Group 11" id="11"/>
          <p:cNvGrpSpPr/>
          <p:nvPr/>
        </p:nvGrpSpPr>
        <p:grpSpPr>
          <a:xfrm rot="0">
            <a:off x="2775266" y="4918587"/>
            <a:ext cx="3273773" cy="32737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3"/>
              <a:stretch>
                <a:fillRect l="0" t="0" r="0" b="0"/>
              </a:stretch>
            </a:blipFill>
          </p:spPr>
        </p:sp>
      </p:grpSp>
      <p:grpSp>
        <p:nvGrpSpPr>
          <p:cNvPr name="Group 13" id="13"/>
          <p:cNvGrpSpPr/>
          <p:nvPr/>
        </p:nvGrpSpPr>
        <p:grpSpPr>
          <a:xfrm rot="0">
            <a:off x="7665585" y="4918587"/>
            <a:ext cx="3273773" cy="32737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4"/>
              <a:stretch>
                <a:fillRect l="0" t="0" r="0" b="0"/>
              </a:stretch>
            </a:blipFill>
          </p:spPr>
        </p:sp>
      </p:grpSp>
      <p:grpSp>
        <p:nvGrpSpPr>
          <p:cNvPr name="Group 15" id="15"/>
          <p:cNvGrpSpPr/>
          <p:nvPr/>
        </p:nvGrpSpPr>
        <p:grpSpPr>
          <a:xfrm rot="0">
            <a:off x="12555904" y="4918587"/>
            <a:ext cx="3273773" cy="32737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4391" y="0"/>
                  </a:moveTo>
                  <a:lnTo>
                    <a:pt x="758409" y="0"/>
                  </a:lnTo>
                  <a:cubicBezTo>
                    <a:pt x="788448" y="0"/>
                    <a:pt x="812800" y="24352"/>
                    <a:pt x="812800" y="54391"/>
                  </a:cubicBezTo>
                  <a:lnTo>
                    <a:pt x="812800" y="758409"/>
                  </a:lnTo>
                  <a:cubicBezTo>
                    <a:pt x="812800" y="788448"/>
                    <a:pt x="788448" y="812800"/>
                    <a:pt x="758409" y="812800"/>
                  </a:cubicBezTo>
                  <a:lnTo>
                    <a:pt x="54391" y="812800"/>
                  </a:lnTo>
                  <a:cubicBezTo>
                    <a:pt x="24352" y="812800"/>
                    <a:pt x="0" y="788448"/>
                    <a:pt x="0" y="758409"/>
                  </a:cubicBezTo>
                  <a:lnTo>
                    <a:pt x="0" y="54391"/>
                  </a:lnTo>
                  <a:cubicBezTo>
                    <a:pt x="0" y="24352"/>
                    <a:pt x="24352" y="0"/>
                    <a:pt x="54391" y="0"/>
                  </a:cubicBezTo>
                  <a:close/>
                </a:path>
              </a:pathLst>
            </a:custGeom>
            <a:blipFill>
              <a:blip r:embed="rId5"/>
              <a:stretch>
                <a:fillRect l="-50326" t="0" r="-50326" b="0"/>
              </a:stretch>
            </a:blipFill>
          </p:spPr>
        </p:sp>
      </p:grpSp>
      <p:sp>
        <p:nvSpPr>
          <p:cNvPr name="TextBox 17" id="17"/>
          <p:cNvSpPr txBox="true"/>
          <p:nvPr/>
        </p:nvSpPr>
        <p:spPr>
          <a:xfrm rot="0">
            <a:off x="933450" y="485079"/>
            <a:ext cx="14054463" cy="1876425"/>
          </a:xfrm>
          <a:prstGeom prst="rect">
            <a:avLst/>
          </a:prstGeom>
        </p:spPr>
        <p:txBody>
          <a:bodyPr anchor="t" rtlCol="false" tIns="0" lIns="0" bIns="0" rIns="0">
            <a:spAutoFit/>
          </a:bodyPr>
          <a:lstStyle/>
          <a:p>
            <a:pPr algn="l">
              <a:lnSpc>
                <a:spcPts val="7125"/>
              </a:lnSpc>
            </a:pPr>
            <a:r>
              <a:rPr lang="en-US" sz="7500">
                <a:solidFill>
                  <a:srgbClr val="497FB4"/>
                </a:solidFill>
                <a:latin typeface="Lilita One"/>
                <a:ea typeface="Lilita One"/>
                <a:cs typeface="Lilita One"/>
                <a:sym typeface="Lilita One"/>
              </a:rPr>
              <a:t>QUELQUE MATERIEL UTILISE EN PHYSIQUE CHIMIE</a:t>
            </a:r>
          </a:p>
        </p:txBody>
      </p:sp>
      <p:sp>
        <p:nvSpPr>
          <p:cNvPr name="TextBox 18" id="18"/>
          <p:cNvSpPr txBox="true"/>
          <p:nvPr/>
        </p:nvSpPr>
        <p:spPr>
          <a:xfrm rot="0">
            <a:off x="933450" y="2633443"/>
            <a:ext cx="8369021" cy="717674"/>
          </a:xfrm>
          <a:prstGeom prst="rect">
            <a:avLst/>
          </a:prstGeom>
        </p:spPr>
        <p:txBody>
          <a:bodyPr anchor="t" rtlCol="false" tIns="0" lIns="0" bIns="0" rIns="0">
            <a:spAutoFit/>
          </a:bodyPr>
          <a:lstStyle/>
          <a:p>
            <a:pPr algn="ctr">
              <a:lnSpc>
                <a:spcPts val="5593"/>
              </a:lnSpc>
              <a:spcBef>
                <a:spcPct val="0"/>
              </a:spcBef>
            </a:pPr>
            <a:r>
              <a:rPr lang="en-US" b="true" sz="3995">
                <a:solidFill>
                  <a:srgbClr val="FFFFFF"/>
                </a:solidFill>
                <a:latin typeface="Poppins Bold"/>
                <a:ea typeface="Poppins Bold"/>
                <a:cs typeface="Poppins Bold"/>
                <a:sym typeface="Poppins Bold"/>
              </a:rPr>
              <a:t>Matériels utilisés en Mécanique</a:t>
            </a:r>
          </a:p>
        </p:txBody>
      </p:sp>
      <p:sp>
        <p:nvSpPr>
          <p:cNvPr name="TextBox 19" id="19"/>
          <p:cNvSpPr txBox="true"/>
          <p:nvPr/>
        </p:nvSpPr>
        <p:spPr>
          <a:xfrm rot="0">
            <a:off x="2967676" y="8365490"/>
            <a:ext cx="2888952"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Tabl</a:t>
            </a:r>
            <a:r>
              <a:rPr lang="en-US" b="true" sz="3000">
                <a:solidFill>
                  <a:srgbClr val="FFFFFF"/>
                </a:solidFill>
                <a:latin typeface="Open Sans Bold"/>
                <a:ea typeface="Open Sans Bold"/>
                <a:cs typeface="Open Sans Bold"/>
                <a:sym typeface="Open Sans Bold"/>
              </a:rPr>
              <a:t>e à coussin</a:t>
            </a:r>
          </a:p>
          <a:p>
            <a:pPr algn="ctr">
              <a:lnSpc>
                <a:spcPts val="3030"/>
              </a:lnSpc>
            </a:pPr>
            <a:r>
              <a:rPr lang="en-US" b="true" sz="3000">
                <a:solidFill>
                  <a:srgbClr val="FFFFFF"/>
                </a:solidFill>
                <a:latin typeface="Open Sans Bold"/>
                <a:ea typeface="Open Sans Bold"/>
                <a:cs typeface="Open Sans Bold"/>
                <a:sym typeface="Open Sans Bold"/>
              </a:rPr>
              <a:t> d’air</a:t>
            </a:r>
          </a:p>
        </p:txBody>
      </p:sp>
      <p:sp>
        <p:nvSpPr>
          <p:cNvPr name="TextBox 20" id="20"/>
          <p:cNvSpPr txBox="true"/>
          <p:nvPr/>
        </p:nvSpPr>
        <p:spPr>
          <a:xfrm rot="0">
            <a:off x="8156148" y="8365490"/>
            <a:ext cx="2292648"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Générat</a:t>
            </a:r>
            <a:r>
              <a:rPr lang="en-US" b="true" sz="3000">
                <a:solidFill>
                  <a:srgbClr val="FFFFFF"/>
                </a:solidFill>
                <a:latin typeface="Open Sans Bold"/>
                <a:ea typeface="Open Sans Bold"/>
                <a:cs typeface="Open Sans Bold"/>
                <a:sym typeface="Open Sans Bold"/>
              </a:rPr>
              <a:t>eur </a:t>
            </a:r>
          </a:p>
          <a:p>
            <a:pPr algn="ctr">
              <a:lnSpc>
                <a:spcPts val="3030"/>
              </a:lnSpc>
            </a:pPr>
            <a:r>
              <a:rPr lang="en-US" b="true" sz="3000">
                <a:solidFill>
                  <a:srgbClr val="FFFFFF"/>
                </a:solidFill>
                <a:latin typeface="Open Sans Bold"/>
                <a:ea typeface="Open Sans Bold"/>
                <a:cs typeface="Open Sans Bold"/>
                <a:sym typeface="Open Sans Bold"/>
              </a:rPr>
              <a:t>d’impulsion</a:t>
            </a:r>
          </a:p>
        </p:txBody>
      </p:sp>
      <p:sp>
        <p:nvSpPr>
          <p:cNvPr name="TextBox 21" id="21"/>
          <p:cNvSpPr txBox="true"/>
          <p:nvPr/>
        </p:nvSpPr>
        <p:spPr>
          <a:xfrm rot="0">
            <a:off x="12991894" y="8365490"/>
            <a:ext cx="2406452" cy="777240"/>
          </a:xfrm>
          <a:prstGeom prst="rect">
            <a:avLst/>
          </a:prstGeom>
        </p:spPr>
        <p:txBody>
          <a:bodyPr anchor="t" rtlCol="false" tIns="0" lIns="0" bIns="0" rIns="0">
            <a:spAutoFit/>
          </a:bodyPr>
          <a:lstStyle/>
          <a:p>
            <a:pPr algn="ctr">
              <a:lnSpc>
                <a:spcPts val="3030"/>
              </a:lnSpc>
            </a:pPr>
            <a:r>
              <a:rPr lang="en-US" sz="3000" b="true">
                <a:solidFill>
                  <a:srgbClr val="FFFFFF"/>
                </a:solidFill>
                <a:latin typeface="Open Sans Bold"/>
                <a:ea typeface="Open Sans Bold"/>
                <a:cs typeface="Open Sans Bold"/>
                <a:sym typeface="Open Sans Bold"/>
              </a:rPr>
              <a:t>la poussée </a:t>
            </a:r>
          </a:p>
          <a:p>
            <a:pPr algn="ctr">
              <a:lnSpc>
                <a:spcPts val="3030"/>
              </a:lnSpc>
            </a:pPr>
            <a:r>
              <a:rPr lang="en-US" sz="3000" b="true">
                <a:solidFill>
                  <a:srgbClr val="FFFFFF"/>
                </a:solidFill>
                <a:latin typeface="Open Sans Bold"/>
                <a:ea typeface="Open Sans Bold"/>
                <a:cs typeface="Open Sans Bold"/>
                <a:sym typeface="Open Sans Bold"/>
              </a:rPr>
              <a:t>d'A</a:t>
            </a:r>
            <a:r>
              <a:rPr lang="en-US" b="true" sz="3000">
                <a:solidFill>
                  <a:srgbClr val="FFFFFF"/>
                </a:solidFill>
                <a:latin typeface="Open Sans Bold"/>
                <a:ea typeface="Open Sans Bold"/>
                <a:cs typeface="Open Sans Bold"/>
                <a:sym typeface="Open Sans Bold"/>
              </a:rPr>
              <a:t>rchimède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DAG_RyBb_5g</dc:identifier>
  <dcterms:modified xsi:type="dcterms:W3CDTF">2011-08-01T06:04:30Z</dcterms:modified>
  <cp:revision>1</cp:revision>
  <dc:title>Blue Minimalist Let's Learn Mathematics Presentation</dc:title>
</cp:coreProperties>
</file>